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Nuni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91FA483-6EFE-408E-AFF6-BF6A435D76EB}">
  <a:tblStyle styleId="{D91FA483-6EFE-408E-AFF6-BF6A435D76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Nuni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Nunito-italic.fntdata"/><Relationship Id="rId21" Type="http://schemas.openxmlformats.org/officeDocument/2006/relationships/slide" Target="slides/slide15.xml"/><Relationship Id="rId43" Type="http://schemas.openxmlformats.org/officeDocument/2006/relationships/font" Target="fonts/Nunito-bold.fntdata"/><Relationship Id="rId24" Type="http://schemas.openxmlformats.org/officeDocument/2006/relationships/slide" Target="slides/slide18.xml"/><Relationship Id="rId46" Type="http://schemas.openxmlformats.org/officeDocument/2006/relationships/font" Target="fonts/MavenPro-regular.fntdata"/><Relationship Id="rId23" Type="http://schemas.openxmlformats.org/officeDocument/2006/relationships/slide" Target="slides/slide17.xml"/><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avenPro-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93cac8f94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93cac8f94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93cac8f94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93cac8f94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93cac8f94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93cac8f94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93cac8f94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93cac8f94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93cac8f94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93cac8f94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93cac8f94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93cac8f94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93cac8f94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93cac8f94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93cac8f94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93cac8f94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93cac8f94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93cac8f94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61e1b05e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61e1b05e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93cac8f94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93cac8f94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61e1b05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61e1b05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61e1b05e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1e1b05e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61e1b05e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61e1b05e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61e1b05e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61e1b05e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93cac8f94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93cac8f94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61e1b05e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61e1b05e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e49c3b0268a34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e49c3b0268a34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3e49c3b0268a341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e49c3b0268a341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3e49c3b0268a341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e49c3b0268a341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e49c3b0268a341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e49c3b0268a341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93cac8f94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93cac8f94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93cac8f94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93cac8f94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93cac8f94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93cac8f94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93cac8f94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93cac8f94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93cac8f94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93cac8f94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93cac8f94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93cac8f94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93cac8f94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93cac8f94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93cac8f94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93cac8f94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93ec47d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93ec47d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93cac8f94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93cac8f94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93cac8f94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93cac8f94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93cac8f94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93cac8f94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93cac8f94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93cac8f94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Sift &amp; Fisher</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Implémentation et évaluation critique des algorithmes de Sift et Fisher pour la comparaison d’images</a:t>
            </a:r>
            <a:endParaRPr/>
          </a:p>
        </p:txBody>
      </p:sp>
      <p:sp>
        <p:nvSpPr>
          <p:cNvPr id="279" name="Google Shape;279;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vecteurs de Fisher</a:t>
            </a:r>
            <a:endParaRPr/>
          </a:p>
          <a:p>
            <a:pPr indent="0" lvl="0" marL="0" rtl="0" algn="l">
              <a:spcBef>
                <a:spcPts val="0"/>
              </a:spcBef>
              <a:spcAft>
                <a:spcPts val="0"/>
              </a:spcAft>
              <a:buNone/>
            </a:pPr>
            <a:r>
              <a:rPr i="1" lang="fr" sz="1800"/>
              <a:t>En pratique</a:t>
            </a:r>
            <a:endParaRPr/>
          </a:p>
        </p:txBody>
      </p:sp>
      <p:pic>
        <p:nvPicPr>
          <p:cNvPr id="377" name="Google Shape;377;p22"/>
          <p:cNvPicPr preferRelativeResize="0"/>
          <p:nvPr/>
        </p:nvPicPr>
        <p:blipFill>
          <a:blip r:embed="rId3">
            <a:alphaModFix/>
          </a:blip>
          <a:stretch>
            <a:fillRect/>
          </a:stretch>
        </p:blipFill>
        <p:spPr>
          <a:xfrm>
            <a:off x="1303800" y="1403000"/>
            <a:ext cx="2900000" cy="3612725"/>
          </a:xfrm>
          <a:prstGeom prst="rect">
            <a:avLst/>
          </a:prstGeom>
          <a:noFill/>
          <a:ln>
            <a:noFill/>
          </a:ln>
        </p:spPr>
      </p:pic>
      <p:pic>
        <p:nvPicPr>
          <p:cNvPr id="378" name="Google Shape;378;p22"/>
          <p:cNvPicPr preferRelativeResize="0"/>
          <p:nvPr/>
        </p:nvPicPr>
        <p:blipFill>
          <a:blip r:embed="rId4">
            <a:alphaModFix/>
          </a:blip>
          <a:stretch>
            <a:fillRect/>
          </a:stretch>
        </p:blipFill>
        <p:spPr>
          <a:xfrm>
            <a:off x="4341775" y="2697600"/>
            <a:ext cx="1593350" cy="544625"/>
          </a:xfrm>
          <a:prstGeom prst="rect">
            <a:avLst/>
          </a:prstGeom>
          <a:noFill/>
          <a:ln>
            <a:noFill/>
          </a:ln>
        </p:spPr>
      </p:pic>
      <p:cxnSp>
        <p:nvCxnSpPr>
          <p:cNvPr id="379" name="Google Shape;379;p22"/>
          <p:cNvCxnSpPr>
            <a:endCxn id="378" idx="1"/>
          </p:cNvCxnSpPr>
          <p:nvPr/>
        </p:nvCxnSpPr>
        <p:spPr>
          <a:xfrm flipH="1" rot="10800000">
            <a:off x="2890975" y="2969912"/>
            <a:ext cx="1450800" cy="2094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22"/>
          <p:cNvSpPr txBox="1"/>
          <p:nvPr/>
        </p:nvSpPr>
        <p:spPr>
          <a:xfrm>
            <a:off x="4240775" y="2063150"/>
            <a:ext cx="19974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La distance entre le descripteur xt et la gaussienne k :</a:t>
            </a:r>
            <a:endParaRPr sz="1100"/>
          </a:p>
        </p:txBody>
      </p:sp>
      <p:sp>
        <p:nvSpPr>
          <p:cNvPr id="381" name="Google Shape;381;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382" name="Google Shape;382;p22"/>
          <p:cNvPicPr preferRelativeResize="0"/>
          <p:nvPr/>
        </p:nvPicPr>
        <p:blipFill>
          <a:blip r:embed="rId5">
            <a:alphaModFix/>
          </a:blip>
          <a:stretch>
            <a:fillRect/>
          </a:stretch>
        </p:blipFill>
        <p:spPr>
          <a:xfrm>
            <a:off x="4619550" y="3735325"/>
            <a:ext cx="3714750" cy="123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3"/>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3.  </a:t>
            </a:r>
            <a:r>
              <a:rPr lang="fr"/>
              <a:t>Algorithme</a:t>
            </a:r>
            <a:r>
              <a:rPr lang="fr"/>
              <a:t> des descripteurs Sift</a:t>
            </a:r>
            <a:endParaRPr/>
          </a:p>
        </p:txBody>
      </p:sp>
      <p:sp>
        <p:nvSpPr>
          <p:cNvPr id="388" name="Google Shape;388;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t>Le principe des descripteurs Sift</a:t>
            </a:r>
            <a:endParaRPr/>
          </a:p>
          <a:p>
            <a:pPr indent="0" lvl="0" marL="0" rtl="0" algn="l">
              <a:spcBef>
                <a:spcPts val="0"/>
              </a:spcBef>
              <a:spcAft>
                <a:spcPts val="0"/>
              </a:spcAft>
              <a:buClr>
                <a:srgbClr val="000000"/>
              </a:buClr>
              <a:buSzPts val="1100"/>
              <a:buFont typeface="Arial"/>
              <a:buNone/>
            </a:pPr>
            <a:r>
              <a:rPr i="1" lang="fr" sz="1800"/>
              <a:t>En théorie</a:t>
            </a:r>
            <a:endParaRPr/>
          </a:p>
        </p:txBody>
      </p:sp>
      <p:sp>
        <p:nvSpPr>
          <p:cNvPr id="394" name="Google Shape;394;p24"/>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fr"/>
              <a:t>Calcul d’un panel d’images avec flou plus ou moins prononcé </a:t>
            </a:r>
            <a:endParaRPr/>
          </a:p>
          <a:p>
            <a:pPr indent="-311150" lvl="0" marL="457200" rtl="0" algn="l">
              <a:spcBef>
                <a:spcPts val="0"/>
              </a:spcBef>
              <a:spcAft>
                <a:spcPts val="0"/>
              </a:spcAft>
              <a:buSzPts val="1300"/>
              <a:buAutoNum type="arabicPeriod"/>
            </a:pPr>
            <a:r>
              <a:rPr lang="fr"/>
              <a:t>Faire la différence de ces images une à une, pour arriver à une “pyramide” d’images floutées</a:t>
            </a:r>
            <a:endParaRPr/>
          </a:p>
          <a:p>
            <a:pPr indent="-311150" lvl="0" marL="457200" rtl="0" algn="l">
              <a:spcBef>
                <a:spcPts val="0"/>
              </a:spcBef>
              <a:spcAft>
                <a:spcPts val="0"/>
              </a:spcAft>
              <a:buSzPts val="1300"/>
              <a:buAutoNum type="arabicPeriod"/>
            </a:pPr>
            <a:r>
              <a:rPr lang="fr"/>
              <a:t>Recherche des extremums locaux, et </a:t>
            </a:r>
            <a:r>
              <a:rPr lang="fr"/>
              <a:t>sélection</a:t>
            </a:r>
            <a:r>
              <a:rPr lang="fr"/>
              <a:t> des points clés</a:t>
            </a:r>
            <a:endParaRPr/>
          </a:p>
          <a:p>
            <a:pPr indent="-311150" lvl="0" marL="457200" rtl="0" algn="l">
              <a:spcBef>
                <a:spcPts val="0"/>
              </a:spcBef>
              <a:spcAft>
                <a:spcPts val="0"/>
              </a:spcAft>
              <a:buSzPts val="1300"/>
              <a:buAutoNum type="arabicPeriod"/>
            </a:pPr>
            <a:r>
              <a:rPr lang="fr"/>
              <a:t>Pour chaque point clé, calcul d’histogrammes dans une fenêtre de 16x16 autour de celui ci, puis calcul du vecteur résultant.</a:t>
            </a:r>
            <a:endParaRPr/>
          </a:p>
        </p:txBody>
      </p:sp>
      <p:pic>
        <p:nvPicPr>
          <p:cNvPr id="395" name="Google Shape;395;p24"/>
          <p:cNvPicPr preferRelativeResize="0"/>
          <p:nvPr/>
        </p:nvPicPr>
        <p:blipFill>
          <a:blip r:embed="rId3">
            <a:alphaModFix/>
          </a:blip>
          <a:stretch>
            <a:fillRect/>
          </a:stretch>
        </p:blipFill>
        <p:spPr>
          <a:xfrm>
            <a:off x="1569425" y="1692662"/>
            <a:ext cx="2336010" cy="1747325"/>
          </a:xfrm>
          <a:prstGeom prst="rect">
            <a:avLst/>
          </a:prstGeom>
          <a:noFill/>
          <a:ln>
            <a:noFill/>
          </a:ln>
        </p:spPr>
      </p:pic>
      <p:pic>
        <p:nvPicPr>
          <p:cNvPr id="396" name="Google Shape;396;p24"/>
          <p:cNvPicPr preferRelativeResize="0"/>
          <p:nvPr/>
        </p:nvPicPr>
        <p:blipFill>
          <a:blip r:embed="rId4">
            <a:alphaModFix/>
          </a:blip>
          <a:stretch>
            <a:fillRect/>
          </a:stretch>
        </p:blipFill>
        <p:spPr>
          <a:xfrm>
            <a:off x="1103250" y="3534775"/>
            <a:ext cx="3268349" cy="1312250"/>
          </a:xfrm>
          <a:prstGeom prst="rect">
            <a:avLst/>
          </a:prstGeom>
          <a:noFill/>
          <a:ln>
            <a:noFill/>
          </a:ln>
        </p:spPr>
      </p:pic>
      <p:sp>
        <p:nvSpPr>
          <p:cNvPr id="397" name="Google Shape;397;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descripteurs Sift</a:t>
            </a:r>
            <a:endParaRPr/>
          </a:p>
          <a:p>
            <a:pPr indent="0" lvl="0" marL="0" rtl="0" algn="l">
              <a:spcBef>
                <a:spcPts val="0"/>
              </a:spcBef>
              <a:spcAft>
                <a:spcPts val="0"/>
              </a:spcAft>
              <a:buNone/>
            </a:pPr>
            <a:r>
              <a:rPr i="1" lang="fr" sz="1800"/>
              <a:t>En pratique</a:t>
            </a:r>
            <a:endParaRPr/>
          </a:p>
        </p:txBody>
      </p:sp>
      <p:sp>
        <p:nvSpPr>
          <p:cNvPr id="403" name="Google Shape;403;p25"/>
          <p:cNvSpPr/>
          <p:nvPr/>
        </p:nvSpPr>
        <p:spPr>
          <a:xfrm>
            <a:off x="3951725" y="2780700"/>
            <a:ext cx="1350600" cy="9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25"/>
          <p:cNvPicPr preferRelativeResize="0"/>
          <p:nvPr/>
        </p:nvPicPr>
        <p:blipFill>
          <a:blip r:embed="rId3">
            <a:alphaModFix/>
          </a:blip>
          <a:stretch>
            <a:fillRect/>
          </a:stretch>
        </p:blipFill>
        <p:spPr>
          <a:xfrm>
            <a:off x="5434600" y="1954225"/>
            <a:ext cx="3430500" cy="2000250"/>
          </a:xfrm>
          <a:prstGeom prst="rect">
            <a:avLst/>
          </a:prstGeom>
          <a:noFill/>
          <a:ln>
            <a:noFill/>
          </a:ln>
        </p:spPr>
      </p:pic>
      <p:pic>
        <p:nvPicPr>
          <p:cNvPr id="405" name="Google Shape;405;p25"/>
          <p:cNvPicPr preferRelativeResize="0"/>
          <p:nvPr/>
        </p:nvPicPr>
        <p:blipFill>
          <a:blip r:embed="rId4">
            <a:alphaModFix/>
          </a:blip>
          <a:stretch>
            <a:fillRect/>
          </a:stretch>
        </p:blipFill>
        <p:spPr>
          <a:xfrm>
            <a:off x="205376" y="1935175"/>
            <a:ext cx="3614075" cy="2038350"/>
          </a:xfrm>
          <a:prstGeom prst="rect">
            <a:avLst/>
          </a:prstGeom>
          <a:noFill/>
          <a:ln>
            <a:noFill/>
          </a:ln>
        </p:spPr>
      </p:pic>
      <p:sp>
        <p:nvSpPr>
          <p:cNvPr id="406" name="Google Shape;406;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descripteurs Sift</a:t>
            </a:r>
            <a:endParaRPr/>
          </a:p>
          <a:p>
            <a:pPr indent="0" lvl="0" marL="0" rtl="0" algn="l">
              <a:spcBef>
                <a:spcPts val="0"/>
              </a:spcBef>
              <a:spcAft>
                <a:spcPts val="0"/>
              </a:spcAft>
              <a:buNone/>
            </a:pPr>
            <a:r>
              <a:rPr i="1" lang="fr" sz="1800"/>
              <a:t>En pratique</a:t>
            </a:r>
            <a:endParaRPr/>
          </a:p>
        </p:txBody>
      </p:sp>
      <p:sp>
        <p:nvSpPr>
          <p:cNvPr id="412" name="Google Shape;412;p26"/>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a:solidFill>
                  <a:srgbClr val="FF0000"/>
                </a:solidFill>
              </a:rPr>
              <a:t>Insérer image obtenue avec notre algorithme</a:t>
            </a:r>
            <a:endParaRPr b="1">
              <a:solidFill>
                <a:srgbClr val="FF0000"/>
              </a:solidFill>
            </a:endParaRPr>
          </a:p>
        </p:txBody>
      </p:sp>
      <p:sp>
        <p:nvSpPr>
          <p:cNvPr id="413" name="Google Shape;413;p26"/>
          <p:cNvSpPr txBox="1"/>
          <p:nvPr>
            <p:ph idx="2" type="body"/>
          </p:nvPr>
        </p:nvSpPr>
        <p:spPr>
          <a:xfrm>
            <a:off x="5302325" y="1990050"/>
            <a:ext cx="30318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4" name="Google Shape;414;p26"/>
          <p:cNvSpPr/>
          <p:nvPr/>
        </p:nvSpPr>
        <p:spPr>
          <a:xfrm>
            <a:off x="4071775" y="2780700"/>
            <a:ext cx="890400" cy="9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26"/>
          <p:cNvPicPr preferRelativeResize="0"/>
          <p:nvPr/>
        </p:nvPicPr>
        <p:blipFill>
          <a:blip r:embed="rId3">
            <a:alphaModFix/>
          </a:blip>
          <a:stretch>
            <a:fillRect/>
          </a:stretch>
        </p:blipFill>
        <p:spPr>
          <a:xfrm>
            <a:off x="521225" y="1870950"/>
            <a:ext cx="3430501" cy="2166825"/>
          </a:xfrm>
          <a:prstGeom prst="rect">
            <a:avLst/>
          </a:prstGeom>
          <a:noFill/>
          <a:ln>
            <a:noFill/>
          </a:ln>
        </p:spPr>
      </p:pic>
      <p:pic>
        <p:nvPicPr>
          <p:cNvPr id="416" name="Google Shape;416;p26"/>
          <p:cNvPicPr preferRelativeResize="0"/>
          <p:nvPr/>
        </p:nvPicPr>
        <p:blipFill>
          <a:blip r:embed="rId4">
            <a:alphaModFix/>
          </a:blip>
          <a:stretch>
            <a:fillRect/>
          </a:stretch>
        </p:blipFill>
        <p:spPr>
          <a:xfrm>
            <a:off x="5082225" y="2020925"/>
            <a:ext cx="3808400" cy="1866900"/>
          </a:xfrm>
          <a:prstGeom prst="rect">
            <a:avLst/>
          </a:prstGeom>
          <a:noFill/>
          <a:ln>
            <a:noFill/>
          </a:ln>
        </p:spPr>
      </p:pic>
      <p:sp>
        <p:nvSpPr>
          <p:cNvPr id="417" name="Google Shape;417;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descripteurs Sift</a:t>
            </a:r>
            <a:endParaRPr/>
          </a:p>
          <a:p>
            <a:pPr indent="0" lvl="0" marL="0" rtl="0" algn="l">
              <a:spcBef>
                <a:spcPts val="0"/>
              </a:spcBef>
              <a:spcAft>
                <a:spcPts val="0"/>
              </a:spcAft>
              <a:buNone/>
            </a:pPr>
            <a:r>
              <a:rPr i="1" lang="fr" sz="1800"/>
              <a:t>En pratique</a:t>
            </a:r>
            <a:endParaRPr/>
          </a:p>
        </p:txBody>
      </p:sp>
      <p:sp>
        <p:nvSpPr>
          <p:cNvPr id="423" name="Google Shape;423;p27"/>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a:solidFill>
                  <a:srgbClr val="FF0000"/>
                </a:solidFill>
              </a:rPr>
              <a:t>Insérer image obtenue avec notre algorithme</a:t>
            </a:r>
            <a:endParaRPr b="1">
              <a:solidFill>
                <a:srgbClr val="FF0000"/>
              </a:solidFill>
            </a:endParaRPr>
          </a:p>
        </p:txBody>
      </p:sp>
      <p:sp>
        <p:nvSpPr>
          <p:cNvPr id="424" name="Google Shape;424;p27"/>
          <p:cNvSpPr txBox="1"/>
          <p:nvPr>
            <p:ph idx="2" type="body"/>
          </p:nvPr>
        </p:nvSpPr>
        <p:spPr>
          <a:xfrm>
            <a:off x="5302325" y="1990050"/>
            <a:ext cx="30318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5" name="Google Shape;425;p27"/>
          <p:cNvSpPr/>
          <p:nvPr/>
        </p:nvSpPr>
        <p:spPr>
          <a:xfrm>
            <a:off x="3951725" y="2780700"/>
            <a:ext cx="1350600" cy="9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27"/>
          <p:cNvPicPr preferRelativeResize="0"/>
          <p:nvPr/>
        </p:nvPicPr>
        <p:blipFill>
          <a:blip r:embed="rId3">
            <a:alphaModFix/>
          </a:blip>
          <a:stretch>
            <a:fillRect/>
          </a:stretch>
        </p:blipFill>
        <p:spPr>
          <a:xfrm>
            <a:off x="390150" y="1954225"/>
            <a:ext cx="3561574" cy="2324100"/>
          </a:xfrm>
          <a:prstGeom prst="rect">
            <a:avLst/>
          </a:prstGeom>
          <a:noFill/>
          <a:ln>
            <a:noFill/>
          </a:ln>
        </p:spPr>
      </p:pic>
      <p:pic>
        <p:nvPicPr>
          <p:cNvPr id="427" name="Google Shape;427;p27"/>
          <p:cNvPicPr preferRelativeResize="0"/>
          <p:nvPr/>
        </p:nvPicPr>
        <p:blipFill>
          <a:blip r:embed="rId4">
            <a:alphaModFix/>
          </a:blip>
          <a:stretch>
            <a:fillRect/>
          </a:stretch>
        </p:blipFill>
        <p:spPr>
          <a:xfrm>
            <a:off x="5327225" y="1944700"/>
            <a:ext cx="3816776" cy="2343150"/>
          </a:xfrm>
          <a:prstGeom prst="rect">
            <a:avLst/>
          </a:prstGeom>
          <a:noFill/>
          <a:ln>
            <a:noFill/>
          </a:ln>
        </p:spPr>
      </p:pic>
      <p:sp>
        <p:nvSpPr>
          <p:cNvPr id="428" name="Google Shape;428;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descripteurs Sift</a:t>
            </a:r>
            <a:endParaRPr/>
          </a:p>
          <a:p>
            <a:pPr indent="0" lvl="0" marL="0" rtl="0" algn="l">
              <a:spcBef>
                <a:spcPts val="0"/>
              </a:spcBef>
              <a:spcAft>
                <a:spcPts val="0"/>
              </a:spcAft>
              <a:buNone/>
            </a:pPr>
            <a:r>
              <a:rPr i="1" lang="fr" sz="1800"/>
              <a:t>En pratique</a:t>
            </a:r>
            <a:endParaRPr/>
          </a:p>
        </p:txBody>
      </p:sp>
      <p:sp>
        <p:nvSpPr>
          <p:cNvPr id="434" name="Google Shape;434;p28"/>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a:solidFill>
                  <a:srgbClr val="FF0000"/>
                </a:solidFill>
              </a:rPr>
              <a:t>Insérer image obtenue avec notre algorithme</a:t>
            </a:r>
            <a:endParaRPr b="1">
              <a:solidFill>
                <a:srgbClr val="FF0000"/>
              </a:solidFill>
            </a:endParaRPr>
          </a:p>
        </p:txBody>
      </p:sp>
      <p:sp>
        <p:nvSpPr>
          <p:cNvPr id="435" name="Google Shape;435;p28"/>
          <p:cNvSpPr txBox="1"/>
          <p:nvPr>
            <p:ph idx="2" type="body"/>
          </p:nvPr>
        </p:nvSpPr>
        <p:spPr>
          <a:xfrm>
            <a:off x="5302325" y="1990050"/>
            <a:ext cx="3031800" cy="217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6" name="Google Shape;436;p28"/>
          <p:cNvSpPr/>
          <p:nvPr/>
        </p:nvSpPr>
        <p:spPr>
          <a:xfrm>
            <a:off x="3951725" y="2780700"/>
            <a:ext cx="1350600" cy="9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28"/>
          <p:cNvPicPr preferRelativeResize="0"/>
          <p:nvPr/>
        </p:nvPicPr>
        <p:blipFill>
          <a:blip r:embed="rId3">
            <a:alphaModFix/>
          </a:blip>
          <a:stretch>
            <a:fillRect/>
          </a:stretch>
        </p:blipFill>
        <p:spPr>
          <a:xfrm>
            <a:off x="5302321" y="1973275"/>
            <a:ext cx="3581899" cy="2286000"/>
          </a:xfrm>
          <a:prstGeom prst="rect">
            <a:avLst/>
          </a:prstGeom>
          <a:noFill/>
          <a:ln>
            <a:noFill/>
          </a:ln>
        </p:spPr>
      </p:pic>
      <p:pic>
        <p:nvPicPr>
          <p:cNvPr id="438" name="Google Shape;438;p28"/>
          <p:cNvPicPr preferRelativeResize="0"/>
          <p:nvPr/>
        </p:nvPicPr>
        <p:blipFill>
          <a:blip r:embed="rId4">
            <a:alphaModFix/>
          </a:blip>
          <a:stretch>
            <a:fillRect/>
          </a:stretch>
        </p:blipFill>
        <p:spPr>
          <a:xfrm>
            <a:off x="780325" y="1954225"/>
            <a:ext cx="3171400" cy="2324100"/>
          </a:xfrm>
          <a:prstGeom prst="rect">
            <a:avLst/>
          </a:prstGeom>
          <a:noFill/>
          <a:ln>
            <a:noFill/>
          </a:ln>
        </p:spPr>
      </p:pic>
      <p:sp>
        <p:nvSpPr>
          <p:cNvPr id="439" name="Google Shape;439;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29"/>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a:t>
            </a:r>
            <a:r>
              <a:rPr lang="fr"/>
              <a:t>.  Tests effectués</a:t>
            </a:r>
            <a:endParaRPr/>
          </a:p>
        </p:txBody>
      </p:sp>
      <p:sp>
        <p:nvSpPr>
          <p:cNvPr id="445" name="Google Shape;445;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But</a:t>
            </a:r>
            <a:endParaRPr i="1" sz="1800"/>
          </a:p>
        </p:txBody>
      </p:sp>
      <p:sp>
        <p:nvSpPr>
          <p:cNvPr id="451" name="Google Shape;451;p30"/>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Plus qu’une simple classification des images, on s’intéresse ici à une nouvelle problématique : la détection d’objets dans des images à très grande résolution; cela peut être des images de médecine, ou des images de l’espace par exemple. Le calcul de la corrélation entre vecteur de Fisher de la région la plus proche et le vecteur de Fisher de l’objet recherché doit permettre de déterminer si l’objet est bien dans l’image.</a:t>
            </a:r>
            <a:endParaRPr/>
          </a:p>
        </p:txBody>
      </p:sp>
      <p:pic>
        <p:nvPicPr>
          <p:cNvPr id="452" name="Google Shape;452;p30"/>
          <p:cNvPicPr preferRelativeResize="0"/>
          <p:nvPr/>
        </p:nvPicPr>
        <p:blipFill>
          <a:blip r:embed="rId3">
            <a:alphaModFix/>
          </a:blip>
          <a:stretch>
            <a:fillRect/>
          </a:stretch>
        </p:blipFill>
        <p:spPr>
          <a:xfrm>
            <a:off x="1399147" y="1990050"/>
            <a:ext cx="3226428" cy="2541600"/>
          </a:xfrm>
          <a:prstGeom prst="rect">
            <a:avLst/>
          </a:prstGeom>
          <a:noFill/>
          <a:ln>
            <a:noFill/>
          </a:ln>
        </p:spPr>
      </p:pic>
      <p:sp>
        <p:nvSpPr>
          <p:cNvPr id="453" name="Google Shape;453;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Procédures</a:t>
            </a:r>
            <a:endParaRPr i="1" sz="1800"/>
          </a:p>
        </p:txBody>
      </p:sp>
      <p:sp>
        <p:nvSpPr>
          <p:cNvPr id="459" name="Google Shape;459;p31"/>
          <p:cNvSpPr txBox="1"/>
          <p:nvPr>
            <p:ph idx="2" type="body"/>
          </p:nvPr>
        </p:nvSpPr>
        <p:spPr>
          <a:xfrm>
            <a:off x="1303800" y="1763750"/>
            <a:ext cx="5958900" cy="2541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sp>
        <p:nvSpPr>
          <p:cNvPr id="460" name="Google Shape;460;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461" name="Google Shape;461;p31"/>
          <p:cNvPicPr preferRelativeResize="0"/>
          <p:nvPr/>
        </p:nvPicPr>
        <p:blipFill>
          <a:blip r:embed="rId3">
            <a:alphaModFix/>
          </a:blip>
          <a:stretch>
            <a:fillRect/>
          </a:stretch>
        </p:blipFill>
        <p:spPr>
          <a:xfrm>
            <a:off x="485213" y="1562100"/>
            <a:ext cx="8334375" cy="2019300"/>
          </a:xfrm>
          <a:prstGeom prst="rect">
            <a:avLst/>
          </a:prstGeom>
          <a:noFill/>
          <a:ln>
            <a:noFill/>
          </a:ln>
        </p:spPr>
      </p:pic>
      <p:sp>
        <p:nvSpPr>
          <p:cNvPr id="462" name="Google Shape;462;p31"/>
          <p:cNvSpPr txBox="1"/>
          <p:nvPr/>
        </p:nvSpPr>
        <p:spPr>
          <a:xfrm>
            <a:off x="1522475" y="3783550"/>
            <a:ext cx="59253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Algorithme de détection d’objet avec les vecteurs de Fisher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747375" y="2147650"/>
            <a:ext cx="5857800" cy="18729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fr" sz="3000"/>
              <a:t>Introduction</a:t>
            </a:r>
            <a:endParaRPr sz="3000"/>
          </a:p>
          <a:p>
            <a:pPr indent="-419100" lvl="0" marL="457200" rtl="0" algn="l">
              <a:spcBef>
                <a:spcPts val="0"/>
              </a:spcBef>
              <a:spcAft>
                <a:spcPts val="0"/>
              </a:spcAft>
              <a:buSzPts val="3000"/>
              <a:buAutoNum type="arabicPeriod"/>
            </a:pPr>
            <a:r>
              <a:rPr lang="fr" sz="3000"/>
              <a:t>Algorithme du vecteur de Fisher</a:t>
            </a:r>
            <a:endParaRPr sz="3000"/>
          </a:p>
          <a:p>
            <a:pPr indent="-419100" lvl="0" marL="457200" rtl="0" algn="l">
              <a:spcBef>
                <a:spcPts val="0"/>
              </a:spcBef>
              <a:spcAft>
                <a:spcPts val="0"/>
              </a:spcAft>
              <a:buSzPts val="3000"/>
              <a:buAutoNum type="arabicPeriod"/>
            </a:pPr>
            <a:r>
              <a:rPr lang="fr" sz="3000"/>
              <a:t>Algorithme des descripteurs Sift</a:t>
            </a:r>
            <a:endParaRPr sz="3000"/>
          </a:p>
          <a:p>
            <a:pPr indent="-419100" lvl="0" marL="457200" rtl="0" algn="l">
              <a:spcBef>
                <a:spcPts val="0"/>
              </a:spcBef>
              <a:spcAft>
                <a:spcPts val="0"/>
              </a:spcAft>
              <a:buSzPts val="3000"/>
              <a:buAutoNum type="arabicPeriod"/>
            </a:pPr>
            <a:r>
              <a:rPr lang="fr" sz="3000"/>
              <a:t>Tests effectués</a:t>
            </a:r>
            <a:endParaRPr sz="3000"/>
          </a:p>
          <a:p>
            <a:pPr indent="-419100" lvl="0" marL="457200" rtl="0" algn="l">
              <a:spcBef>
                <a:spcPts val="0"/>
              </a:spcBef>
              <a:spcAft>
                <a:spcPts val="0"/>
              </a:spcAft>
              <a:buSzPts val="3000"/>
              <a:buAutoNum type="arabicPeriod"/>
            </a:pPr>
            <a:r>
              <a:rPr lang="fr" sz="3000"/>
              <a:t>Résultats</a:t>
            </a:r>
            <a:endParaRPr sz="3000"/>
          </a:p>
          <a:p>
            <a:pPr indent="-419100" lvl="0" marL="457200" rtl="0" algn="l">
              <a:spcBef>
                <a:spcPts val="0"/>
              </a:spcBef>
              <a:spcAft>
                <a:spcPts val="0"/>
              </a:spcAft>
              <a:buSzPts val="3000"/>
              <a:buAutoNum type="arabicPeriod"/>
            </a:pPr>
            <a:r>
              <a:rPr lang="fr" sz="3000"/>
              <a:t>Conclusion</a:t>
            </a:r>
            <a:endParaRPr sz="3000"/>
          </a:p>
          <a:p>
            <a:pPr indent="0" lvl="0" marL="0" rtl="0" algn="l">
              <a:spcBef>
                <a:spcPts val="0"/>
              </a:spcBef>
              <a:spcAft>
                <a:spcPts val="0"/>
              </a:spcAft>
              <a:buNone/>
            </a:pPr>
            <a:r>
              <a:t/>
            </a:r>
            <a:endParaRPr/>
          </a:p>
        </p:txBody>
      </p:sp>
      <p:sp>
        <p:nvSpPr>
          <p:cNvPr id="285" name="Google Shape;285;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Procédures</a:t>
            </a:r>
            <a:endParaRPr i="1" sz="1800"/>
          </a:p>
        </p:txBody>
      </p:sp>
      <p:sp>
        <p:nvSpPr>
          <p:cNvPr id="468" name="Google Shape;468;p32"/>
          <p:cNvSpPr txBox="1"/>
          <p:nvPr>
            <p:ph idx="2" type="body"/>
          </p:nvPr>
        </p:nvSpPr>
        <p:spPr>
          <a:xfrm>
            <a:off x="1303800" y="1763750"/>
            <a:ext cx="59589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Calculer les descripteurs Sift de l’image original</a:t>
            </a:r>
            <a:endParaRPr/>
          </a:p>
          <a:p>
            <a:pPr indent="-311150" lvl="0" marL="457200" rtl="0" algn="l">
              <a:spcBef>
                <a:spcPts val="0"/>
              </a:spcBef>
              <a:spcAft>
                <a:spcPts val="0"/>
              </a:spcAft>
              <a:buSzPts val="1300"/>
              <a:buChar char="●"/>
            </a:pPr>
            <a:r>
              <a:rPr lang="fr"/>
              <a:t>Calculer les descripteurs Sift de l’objet recherché</a:t>
            </a:r>
            <a:endParaRPr/>
          </a:p>
          <a:p>
            <a:pPr indent="-311150" lvl="0" marL="457200" rtl="0" algn="l">
              <a:spcBef>
                <a:spcPts val="0"/>
              </a:spcBef>
              <a:spcAft>
                <a:spcPts val="0"/>
              </a:spcAft>
              <a:buSzPts val="1300"/>
              <a:buChar char="●"/>
            </a:pPr>
            <a:r>
              <a:rPr lang="fr"/>
              <a:t>Générer une GMM correspondant au features de l’image original (256 composants ou clusters)</a:t>
            </a:r>
            <a:endParaRPr/>
          </a:p>
          <a:p>
            <a:pPr indent="-311150" lvl="0" marL="457200" rtl="0" algn="l">
              <a:spcBef>
                <a:spcPts val="0"/>
              </a:spcBef>
              <a:spcAft>
                <a:spcPts val="0"/>
              </a:spcAft>
              <a:buSzPts val="1300"/>
              <a:buChar char="●"/>
            </a:pPr>
            <a:r>
              <a:rPr lang="fr"/>
              <a:t>Identifier des régions dans lesquelles l’objet pourrait se retrouver</a:t>
            </a:r>
            <a:endParaRPr/>
          </a:p>
          <a:p>
            <a:pPr indent="-311150" lvl="0" marL="457200" rtl="0" algn="l">
              <a:spcBef>
                <a:spcPts val="0"/>
              </a:spcBef>
              <a:spcAft>
                <a:spcPts val="0"/>
              </a:spcAft>
              <a:buSzPts val="1300"/>
              <a:buChar char="●"/>
            </a:pPr>
            <a:r>
              <a:rPr lang="fr"/>
              <a:t>Calculer les vecteurs de Fisher des régions identifiées (avec ou sans Image intégrale)</a:t>
            </a:r>
            <a:endParaRPr/>
          </a:p>
          <a:p>
            <a:pPr indent="-311150" lvl="0" marL="457200" rtl="0" algn="l">
              <a:spcBef>
                <a:spcPts val="0"/>
              </a:spcBef>
              <a:spcAft>
                <a:spcPts val="0"/>
              </a:spcAft>
              <a:buSzPts val="1300"/>
              <a:buChar char="●"/>
            </a:pPr>
            <a:r>
              <a:rPr lang="fr"/>
              <a:t>Calculer le vecteur de Fisher de l’objet recherché</a:t>
            </a:r>
            <a:endParaRPr/>
          </a:p>
          <a:p>
            <a:pPr indent="-311150" lvl="0" marL="457200" rtl="0" algn="l">
              <a:spcBef>
                <a:spcPts val="0"/>
              </a:spcBef>
              <a:spcAft>
                <a:spcPts val="0"/>
              </a:spcAft>
              <a:buSzPts val="1300"/>
              <a:buChar char="●"/>
            </a:pPr>
            <a:r>
              <a:rPr lang="fr"/>
              <a:t>Trouver la corrélation entre les vecteurs de Fisher des régions et celui de l’objet recherché</a:t>
            </a:r>
            <a:endParaRPr/>
          </a:p>
        </p:txBody>
      </p:sp>
      <p:sp>
        <p:nvSpPr>
          <p:cNvPr id="469" name="Google Shape;469;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Procédures</a:t>
            </a:r>
            <a:endParaRPr i="1" sz="1800"/>
          </a:p>
        </p:txBody>
      </p:sp>
      <p:sp>
        <p:nvSpPr>
          <p:cNvPr id="475" name="Google Shape;475;p33"/>
          <p:cNvSpPr txBox="1"/>
          <p:nvPr>
            <p:ph idx="2" type="body"/>
          </p:nvPr>
        </p:nvSpPr>
        <p:spPr>
          <a:xfrm>
            <a:off x="1303800" y="1763750"/>
            <a:ext cx="5958900" cy="2541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sp>
        <p:nvSpPr>
          <p:cNvPr id="476" name="Google Shape;476;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77" name="Google Shape;477;p33"/>
          <p:cNvSpPr txBox="1"/>
          <p:nvPr/>
        </p:nvSpPr>
        <p:spPr>
          <a:xfrm>
            <a:off x="1440175" y="1597875"/>
            <a:ext cx="5925300" cy="3139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Char char="●"/>
            </a:pPr>
            <a:r>
              <a:rPr lang="fr" sz="1200">
                <a:latin typeface="Nunito"/>
                <a:ea typeface="Nunito"/>
                <a:cs typeface="Nunito"/>
                <a:sym typeface="Nunito"/>
              </a:rPr>
              <a:t>Concrètement:</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fr" sz="1200">
                <a:latin typeface="Nunito"/>
                <a:ea typeface="Nunito"/>
                <a:cs typeface="Nunito"/>
                <a:sym typeface="Nunito"/>
              </a:rPr>
              <a:t>Diviser l’image en quatre quadrant</a:t>
            </a:r>
            <a:endParaRPr sz="1200">
              <a:latin typeface="Nunito"/>
              <a:ea typeface="Nunito"/>
              <a:cs typeface="Nunito"/>
              <a:sym typeface="Nunito"/>
            </a:endParaRPr>
          </a:p>
          <a:p>
            <a:pPr indent="0" lvl="0" marL="914400" rtl="0" algn="l">
              <a:spcBef>
                <a:spcPts val="0"/>
              </a:spcBef>
              <a:spcAft>
                <a:spcPts val="0"/>
              </a:spcAft>
              <a:buNone/>
            </a:pPr>
            <a:r>
              <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fr" sz="1200">
                <a:latin typeface="Nunito"/>
                <a:ea typeface="Nunito"/>
                <a:cs typeface="Nunito"/>
                <a:sym typeface="Nunito"/>
              </a:rPr>
              <a:t>Trouver 5 points (milieux des 1er, 2e, 3e et 4e quadrants et milieu de l’image)</a:t>
            </a:r>
            <a:br>
              <a:rPr lang="fr" sz="1200">
                <a:latin typeface="Nunito"/>
                <a:ea typeface="Nunito"/>
                <a:cs typeface="Nunito"/>
                <a:sym typeface="Nunito"/>
              </a:rPr>
            </a:b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fr" sz="1200">
                <a:latin typeface="Nunito"/>
                <a:ea typeface="Nunito"/>
                <a:cs typeface="Nunito"/>
                <a:sym typeface="Nunito"/>
              </a:rPr>
              <a:t>Extraire deux régions par points autour des points avec des échelles variantes</a:t>
            </a:r>
            <a:endParaRPr sz="1200">
              <a:latin typeface="Nunito"/>
              <a:ea typeface="Nunito"/>
              <a:cs typeface="Nunito"/>
              <a:sym typeface="Nunito"/>
            </a:endParaRPr>
          </a:p>
          <a:p>
            <a:pPr indent="0" lvl="0" marL="914400" rtl="0" algn="l">
              <a:spcBef>
                <a:spcPts val="0"/>
              </a:spcBef>
              <a:spcAft>
                <a:spcPts val="0"/>
              </a:spcAft>
              <a:buNone/>
            </a:pPr>
            <a:r>
              <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fr" sz="1200">
                <a:latin typeface="Nunito"/>
                <a:ea typeface="Nunito"/>
                <a:cs typeface="Nunito"/>
                <a:sym typeface="Nunito"/>
              </a:rPr>
              <a:t>Choisir un objet par point (environ 1-2% de la taille totale de l’image)</a:t>
            </a:r>
            <a:endParaRPr sz="1200">
              <a:latin typeface="Nunito"/>
              <a:ea typeface="Nunito"/>
              <a:cs typeface="Nunito"/>
              <a:sym typeface="Nunito"/>
            </a:endParaRPr>
          </a:p>
          <a:p>
            <a:pPr indent="0" lvl="0" marL="914400" rtl="0" algn="l">
              <a:spcBef>
                <a:spcPts val="0"/>
              </a:spcBef>
              <a:spcAft>
                <a:spcPts val="0"/>
              </a:spcAft>
              <a:buNone/>
            </a:pPr>
            <a:r>
              <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fr" sz="1200">
                <a:latin typeface="Nunito"/>
                <a:ea typeface="Nunito"/>
                <a:cs typeface="Nunito"/>
                <a:sym typeface="Nunito"/>
              </a:rPr>
              <a:t>Continuer l’algorithme avec ces objets et régions</a:t>
            </a:r>
            <a:endParaRPr sz="12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Procédures</a:t>
            </a:r>
            <a:endParaRPr i="1" sz="1800"/>
          </a:p>
        </p:txBody>
      </p:sp>
      <p:sp>
        <p:nvSpPr>
          <p:cNvPr id="483" name="Google Shape;483;p34"/>
          <p:cNvSpPr txBox="1"/>
          <p:nvPr>
            <p:ph idx="2" type="body"/>
          </p:nvPr>
        </p:nvSpPr>
        <p:spPr>
          <a:xfrm>
            <a:off x="1303800" y="1763750"/>
            <a:ext cx="5958900" cy="2541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sp>
        <p:nvSpPr>
          <p:cNvPr id="484" name="Google Shape;484;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85" name="Google Shape;485;p34"/>
          <p:cNvSpPr txBox="1"/>
          <p:nvPr/>
        </p:nvSpPr>
        <p:spPr>
          <a:xfrm>
            <a:off x="1440175" y="1597875"/>
            <a:ext cx="5925300" cy="691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p:txBody>
      </p:sp>
      <p:pic>
        <p:nvPicPr>
          <p:cNvPr id="486" name="Google Shape;486;p34"/>
          <p:cNvPicPr preferRelativeResize="0"/>
          <p:nvPr/>
        </p:nvPicPr>
        <p:blipFill>
          <a:blip r:embed="rId3">
            <a:alphaModFix/>
          </a:blip>
          <a:stretch>
            <a:fillRect/>
          </a:stretch>
        </p:blipFill>
        <p:spPr>
          <a:xfrm>
            <a:off x="1366025" y="1597875"/>
            <a:ext cx="4708650" cy="313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Procédures</a:t>
            </a:r>
            <a:endParaRPr i="1" sz="1800"/>
          </a:p>
        </p:txBody>
      </p:sp>
      <p:sp>
        <p:nvSpPr>
          <p:cNvPr id="492" name="Google Shape;492;p35"/>
          <p:cNvSpPr txBox="1"/>
          <p:nvPr>
            <p:ph idx="2" type="body"/>
          </p:nvPr>
        </p:nvSpPr>
        <p:spPr>
          <a:xfrm>
            <a:off x="1303800" y="1763750"/>
            <a:ext cx="5958900" cy="2541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sp>
        <p:nvSpPr>
          <p:cNvPr id="493" name="Google Shape;493;p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94" name="Google Shape;494;p35"/>
          <p:cNvSpPr txBox="1"/>
          <p:nvPr/>
        </p:nvSpPr>
        <p:spPr>
          <a:xfrm>
            <a:off x="1440175" y="1597875"/>
            <a:ext cx="5925300" cy="691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p:txBody>
      </p:sp>
      <p:pic>
        <p:nvPicPr>
          <p:cNvPr id="495" name="Google Shape;495;p35"/>
          <p:cNvPicPr preferRelativeResize="0"/>
          <p:nvPr/>
        </p:nvPicPr>
        <p:blipFill>
          <a:blip r:embed="rId3">
            <a:alphaModFix/>
          </a:blip>
          <a:stretch>
            <a:fillRect/>
          </a:stretch>
        </p:blipFill>
        <p:spPr>
          <a:xfrm>
            <a:off x="1421775" y="1399275"/>
            <a:ext cx="5318377" cy="3545575"/>
          </a:xfrm>
          <a:prstGeom prst="rect">
            <a:avLst/>
          </a:prstGeom>
          <a:noFill/>
          <a:ln cap="flat" cmpd="sng" w="9525">
            <a:solidFill>
              <a:srgbClr val="F4CCCC"/>
            </a:solidFill>
            <a:prstDash val="solid"/>
            <a:round/>
            <a:headEnd len="sm" w="sm" type="none"/>
            <a:tailEnd len="sm" w="sm" type="none"/>
          </a:ln>
        </p:spPr>
      </p:pic>
      <p:sp>
        <p:nvSpPr>
          <p:cNvPr id="496" name="Google Shape;496;p35"/>
          <p:cNvSpPr/>
          <p:nvPr/>
        </p:nvSpPr>
        <p:spPr>
          <a:xfrm>
            <a:off x="2160050" y="1843100"/>
            <a:ext cx="483600" cy="4629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2422550" y="2170325"/>
            <a:ext cx="442200" cy="4293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35"/>
          <p:cNvCxnSpPr>
            <a:stCxn id="495" idx="0"/>
            <a:endCxn id="495" idx="2"/>
          </p:cNvCxnSpPr>
          <p:nvPr/>
        </p:nvCxnSpPr>
        <p:spPr>
          <a:xfrm>
            <a:off x="4080964" y="1399275"/>
            <a:ext cx="0" cy="35457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35"/>
          <p:cNvCxnSpPr>
            <a:stCxn id="495" idx="1"/>
          </p:cNvCxnSpPr>
          <p:nvPr/>
        </p:nvCxnSpPr>
        <p:spPr>
          <a:xfrm>
            <a:off x="1421775" y="3172063"/>
            <a:ext cx="5318400" cy="0"/>
          </a:xfrm>
          <a:prstGeom prst="straightConnector1">
            <a:avLst/>
          </a:prstGeom>
          <a:noFill/>
          <a:ln cap="flat" cmpd="sng" w="9525">
            <a:solidFill>
              <a:schemeClr val="dk2"/>
            </a:solidFill>
            <a:prstDash val="solid"/>
            <a:round/>
            <a:headEnd len="med" w="med" type="none"/>
            <a:tailEnd len="med" w="med" type="none"/>
          </a:ln>
        </p:spPr>
      </p:cxnSp>
      <p:sp>
        <p:nvSpPr>
          <p:cNvPr id="500" name="Google Shape;500;p35"/>
          <p:cNvSpPr/>
          <p:nvPr/>
        </p:nvSpPr>
        <p:spPr>
          <a:xfrm>
            <a:off x="5079875" y="1843100"/>
            <a:ext cx="483600" cy="4629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5429625" y="2043150"/>
            <a:ext cx="442200" cy="4293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1989825" y="3238325"/>
            <a:ext cx="761400" cy="7509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2370525" y="3744525"/>
            <a:ext cx="761400" cy="6912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4649325" y="3320058"/>
            <a:ext cx="761400" cy="7509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5030025" y="3708983"/>
            <a:ext cx="761400" cy="6912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3590187" y="2170325"/>
            <a:ext cx="981600" cy="9993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3590176" y="2650550"/>
            <a:ext cx="981600" cy="9993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4029525" y="3105163"/>
            <a:ext cx="102900" cy="13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flipH="1">
            <a:off x="2612625" y="3825000"/>
            <a:ext cx="189000" cy="1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35"/>
          <p:cNvCxnSpPr/>
          <p:nvPr/>
        </p:nvCxnSpPr>
        <p:spPr>
          <a:xfrm>
            <a:off x="5410725" y="1399175"/>
            <a:ext cx="0" cy="1780800"/>
          </a:xfrm>
          <a:prstGeom prst="straightConnector1">
            <a:avLst/>
          </a:prstGeom>
          <a:noFill/>
          <a:ln cap="flat" cmpd="sng" w="9525">
            <a:solidFill>
              <a:schemeClr val="dk2"/>
            </a:solidFill>
            <a:prstDash val="solid"/>
            <a:round/>
            <a:headEnd len="med" w="med" type="none"/>
            <a:tailEnd len="med" w="med" type="none"/>
          </a:ln>
        </p:spPr>
      </p:cxnSp>
      <p:sp>
        <p:nvSpPr>
          <p:cNvPr id="511" name="Google Shape;511;p35"/>
          <p:cNvSpPr/>
          <p:nvPr/>
        </p:nvSpPr>
        <p:spPr>
          <a:xfrm flipH="1">
            <a:off x="3986475" y="3079575"/>
            <a:ext cx="189000" cy="1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flipH="1">
            <a:off x="2562225" y="2165250"/>
            <a:ext cx="189000" cy="1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flipH="1">
            <a:off x="5316225" y="3962025"/>
            <a:ext cx="189000" cy="1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flipH="1">
            <a:off x="5466000" y="2197025"/>
            <a:ext cx="189000" cy="1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txBox="1"/>
          <p:nvPr/>
        </p:nvSpPr>
        <p:spPr>
          <a:xfrm>
            <a:off x="2621525" y="2210050"/>
            <a:ext cx="102900" cy="1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txBox="1"/>
          <p:nvPr/>
        </p:nvSpPr>
        <p:spPr>
          <a:xfrm>
            <a:off x="2493825" y="2076900"/>
            <a:ext cx="2574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a:t>
            </a:r>
            <a:endParaRPr/>
          </a:p>
        </p:txBody>
      </p:sp>
      <p:sp>
        <p:nvSpPr>
          <p:cNvPr id="517" name="Google Shape;517;p35"/>
          <p:cNvSpPr txBox="1"/>
          <p:nvPr/>
        </p:nvSpPr>
        <p:spPr>
          <a:xfrm>
            <a:off x="5410725" y="2109125"/>
            <a:ext cx="3318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2</a:t>
            </a:r>
            <a:endParaRPr/>
          </a:p>
        </p:txBody>
      </p:sp>
      <p:sp>
        <p:nvSpPr>
          <p:cNvPr id="518" name="Google Shape;518;p35"/>
          <p:cNvSpPr txBox="1"/>
          <p:nvPr/>
        </p:nvSpPr>
        <p:spPr>
          <a:xfrm>
            <a:off x="2585325" y="3708975"/>
            <a:ext cx="331800" cy="1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a:t>
            </a:r>
            <a:endParaRPr/>
          </a:p>
        </p:txBody>
      </p:sp>
      <p:sp>
        <p:nvSpPr>
          <p:cNvPr id="519" name="Google Shape;519;p35"/>
          <p:cNvSpPr txBox="1"/>
          <p:nvPr/>
        </p:nvSpPr>
        <p:spPr>
          <a:xfrm>
            <a:off x="5282025" y="3878325"/>
            <a:ext cx="2574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4</a:t>
            </a:r>
            <a:endParaRPr/>
          </a:p>
        </p:txBody>
      </p:sp>
      <p:sp>
        <p:nvSpPr>
          <p:cNvPr id="520" name="Google Shape;520;p35"/>
          <p:cNvSpPr txBox="1"/>
          <p:nvPr/>
        </p:nvSpPr>
        <p:spPr>
          <a:xfrm>
            <a:off x="3952275" y="2986100"/>
            <a:ext cx="257400" cy="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5</a:t>
            </a:r>
            <a:endParaRPr/>
          </a:p>
        </p:txBody>
      </p:sp>
      <p:sp>
        <p:nvSpPr>
          <p:cNvPr id="521" name="Google Shape;521;p35"/>
          <p:cNvSpPr txBox="1"/>
          <p:nvPr/>
        </p:nvSpPr>
        <p:spPr>
          <a:xfrm>
            <a:off x="6813750" y="1386550"/>
            <a:ext cx="2256600" cy="178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a:t>Chaque </a:t>
            </a:r>
            <a:r>
              <a:rPr lang="fr"/>
              <a:t>numéro</a:t>
            </a:r>
            <a:r>
              <a:rPr lang="fr"/>
              <a:t> correspond au numéro de la région </a:t>
            </a:r>
            <a:r>
              <a:rPr lang="fr"/>
              <a:t>(Les cercles verts ne sont pas des objets). </a:t>
            </a:r>
            <a:r>
              <a:rPr lang="fr"/>
              <a:t>La région est définie par deux carré à chaque fois.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fr"/>
              <a:t>On crée un objet ayant certaines dimensions dans une des 5 régions.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fr"/>
              <a:t>On fait la recherche ensuite.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27" name="Google Shape;527;p36"/>
          <p:cNvSpPr txBox="1"/>
          <p:nvPr>
            <p:ph idx="2" type="body"/>
          </p:nvPr>
        </p:nvSpPr>
        <p:spPr>
          <a:xfrm>
            <a:off x="5171100" y="26895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i="1" lang="fr"/>
              <a:t>s </a:t>
            </a:r>
            <a:r>
              <a:rPr lang="fr"/>
              <a:t>pour la région</a:t>
            </a:r>
            <a:endParaRPr/>
          </a:p>
          <a:p>
            <a:pPr indent="-311150" lvl="0" marL="457200" rtl="0" algn="l">
              <a:spcBef>
                <a:spcPts val="0"/>
              </a:spcBef>
              <a:spcAft>
                <a:spcPts val="0"/>
              </a:spcAft>
              <a:buSzPts val="1300"/>
              <a:buChar char="●"/>
            </a:pPr>
            <a:r>
              <a:rPr i="1" lang="fr"/>
              <a:t>q </a:t>
            </a:r>
            <a:r>
              <a:rPr lang="fr"/>
              <a:t>pour l’objet cherché</a:t>
            </a:r>
            <a:endParaRPr/>
          </a:p>
          <a:p>
            <a:pPr indent="-311150" lvl="0" marL="457200" rtl="0" algn="l">
              <a:spcBef>
                <a:spcPts val="0"/>
              </a:spcBef>
              <a:spcAft>
                <a:spcPts val="0"/>
              </a:spcAft>
              <a:buSzPts val="1300"/>
              <a:buChar char="●"/>
            </a:pPr>
            <a:r>
              <a:rPr lang="fr"/>
              <a:t>égale à 1 pour détecter l’objet (en théorie)</a:t>
            </a:r>
            <a:endParaRPr/>
          </a:p>
          <a:p>
            <a:pPr indent="0" lvl="0" marL="0" rtl="0" algn="l">
              <a:spcBef>
                <a:spcPts val="1600"/>
              </a:spcBef>
              <a:spcAft>
                <a:spcPts val="1600"/>
              </a:spcAft>
              <a:buClr>
                <a:srgbClr val="000000"/>
              </a:buClr>
              <a:buSzPts val="1100"/>
              <a:buFont typeface="Arial"/>
              <a:buNone/>
            </a:pPr>
            <a:r>
              <a:t/>
            </a:r>
            <a:endParaRPr/>
          </a:p>
        </p:txBody>
      </p:sp>
      <p:sp>
        <p:nvSpPr>
          <p:cNvPr id="528" name="Google Shape;528;p36"/>
          <p:cNvSpPr txBox="1"/>
          <p:nvPr>
            <p:ph idx="2" type="body"/>
          </p:nvPr>
        </p:nvSpPr>
        <p:spPr>
          <a:xfrm>
            <a:off x="1303800" y="170200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Formule de calcul de corrélation</a:t>
            </a:r>
            <a:endParaRPr/>
          </a:p>
        </p:txBody>
      </p:sp>
      <p:sp>
        <p:nvSpPr>
          <p:cNvPr id="529" name="Google Shape;529;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530" name="Google Shape;530;p36"/>
          <p:cNvPicPr preferRelativeResize="0"/>
          <p:nvPr/>
        </p:nvPicPr>
        <p:blipFill>
          <a:blip r:embed="rId3">
            <a:alphaModFix/>
          </a:blip>
          <a:stretch>
            <a:fillRect/>
          </a:stretch>
        </p:blipFill>
        <p:spPr>
          <a:xfrm>
            <a:off x="1303800" y="2267513"/>
            <a:ext cx="3676650" cy="157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36" name="Google Shape;536;p37"/>
          <p:cNvSpPr txBox="1"/>
          <p:nvPr>
            <p:ph idx="2" type="body"/>
          </p:nvPr>
        </p:nvSpPr>
        <p:spPr>
          <a:xfrm>
            <a:off x="4903800" y="17431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Détection avec SIFT</a:t>
            </a:r>
            <a:endParaRPr/>
          </a:p>
          <a:p>
            <a:pPr indent="0" lvl="0" marL="0" rtl="0" algn="l">
              <a:spcBef>
                <a:spcPts val="1600"/>
              </a:spcBef>
              <a:spcAft>
                <a:spcPts val="1600"/>
              </a:spcAft>
              <a:buClr>
                <a:srgbClr val="000000"/>
              </a:buClr>
              <a:buSzPts val="1100"/>
              <a:buFont typeface="Arial"/>
              <a:buNone/>
            </a:pPr>
            <a:r>
              <a:rPr lang="fr"/>
              <a:t>Sur une banque de 20 images, pour chacune d’entre elles, mise en corrélation d’une partie de l’image avec le reste de l’image. Comparaison visuelle des résultats avec SIFT.</a:t>
            </a:r>
            <a:endParaRPr/>
          </a:p>
        </p:txBody>
      </p:sp>
      <p:sp>
        <p:nvSpPr>
          <p:cNvPr id="537" name="Google Shape;537;p37"/>
          <p:cNvSpPr txBox="1"/>
          <p:nvPr>
            <p:ph idx="2" type="body"/>
          </p:nvPr>
        </p:nvSpPr>
        <p:spPr>
          <a:xfrm>
            <a:off x="1303800" y="17431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Détection d’objets</a:t>
            </a:r>
            <a:endParaRPr/>
          </a:p>
          <a:p>
            <a:pPr indent="0" lvl="0" marL="0" rtl="0" algn="l">
              <a:spcBef>
                <a:spcPts val="1600"/>
              </a:spcBef>
              <a:spcAft>
                <a:spcPts val="1600"/>
              </a:spcAft>
              <a:buNone/>
            </a:pPr>
            <a:r>
              <a:rPr lang="fr"/>
              <a:t>Sur une banque de 20 images, pour chacune d’entre elles, mise en corrélation d’une partie de l’image avec l’image tout entière. Relevé de l’exactitude et du temps moyen de chacun des tests.</a:t>
            </a:r>
            <a:endParaRPr/>
          </a:p>
        </p:txBody>
      </p:sp>
      <p:sp>
        <p:nvSpPr>
          <p:cNvPr id="538" name="Google Shape;538;p3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39" name="Google Shape;539;p37"/>
          <p:cNvSpPr txBox="1"/>
          <p:nvPr/>
        </p:nvSpPr>
        <p:spPr>
          <a:xfrm>
            <a:off x="1303800" y="3799300"/>
            <a:ext cx="7030500" cy="99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Char char="●"/>
            </a:pPr>
            <a:r>
              <a:rPr lang="fr" sz="1200">
                <a:latin typeface="Nunito"/>
                <a:ea typeface="Nunito"/>
                <a:cs typeface="Nunito"/>
                <a:sym typeface="Nunito"/>
              </a:rPr>
              <a:t>Images provenant du site: hubblesite.org (comme dans l’article) et quelques images </a:t>
            </a:r>
            <a:r>
              <a:rPr lang="fr" sz="1200">
                <a:latin typeface="Nunito"/>
                <a:ea typeface="Nunito"/>
                <a:cs typeface="Nunito"/>
                <a:sym typeface="Nunito"/>
              </a:rPr>
              <a:t>histopathologiques.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16 Go RAM Processeur i7 avec carte graphique NVidia GTX 1050  Ti vs i5, 16 Go RAM.</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Utilisation de la librairie VLFeat (University of British Columbia). </a:t>
            </a:r>
            <a:endParaRPr sz="1200">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45" name="Google Shape;545;p38"/>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t/>
            </a:r>
            <a:endParaRPr/>
          </a:p>
        </p:txBody>
      </p:sp>
      <p:sp>
        <p:nvSpPr>
          <p:cNvPr id="546" name="Google Shape;546;p38"/>
          <p:cNvSpPr txBox="1"/>
          <p:nvPr>
            <p:ph idx="2" type="body"/>
          </p:nvPr>
        </p:nvSpPr>
        <p:spPr>
          <a:xfrm>
            <a:off x="1303800" y="1537425"/>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Exemples d’images utilisées</a:t>
            </a:r>
            <a:endParaRPr/>
          </a:p>
        </p:txBody>
      </p:sp>
      <p:sp>
        <p:nvSpPr>
          <p:cNvPr id="547" name="Google Shape;547;p3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548" name="Google Shape;548;p38"/>
          <p:cNvPicPr preferRelativeResize="0"/>
          <p:nvPr/>
        </p:nvPicPr>
        <p:blipFill>
          <a:blip r:embed="rId3">
            <a:alphaModFix/>
          </a:blip>
          <a:stretch>
            <a:fillRect/>
          </a:stretch>
        </p:blipFill>
        <p:spPr>
          <a:xfrm>
            <a:off x="1516500" y="2131800"/>
            <a:ext cx="3387150" cy="225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54" name="Google Shape;554;p39"/>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t/>
            </a:r>
            <a:endParaRPr/>
          </a:p>
        </p:txBody>
      </p:sp>
      <p:sp>
        <p:nvSpPr>
          <p:cNvPr id="555" name="Google Shape;555;p39"/>
          <p:cNvSpPr txBox="1"/>
          <p:nvPr>
            <p:ph idx="2" type="body"/>
          </p:nvPr>
        </p:nvSpPr>
        <p:spPr>
          <a:xfrm>
            <a:off x="1303800" y="1597875"/>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Exemples d’images utilisées</a:t>
            </a:r>
            <a:endParaRPr/>
          </a:p>
        </p:txBody>
      </p:sp>
      <p:sp>
        <p:nvSpPr>
          <p:cNvPr id="556" name="Google Shape;556;p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557" name="Google Shape;557;p39"/>
          <p:cNvPicPr preferRelativeResize="0"/>
          <p:nvPr/>
        </p:nvPicPr>
        <p:blipFill>
          <a:blip r:embed="rId3">
            <a:alphaModFix/>
          </a:blip>
          <a:stretch>
            <a:fillRect/>
          </a:stretch>
        </p:blipFill>
        <p:spPr>
          <a:xfrm>
            <a:off x="1520150" y="2134075"/>
            <a:ext cx="3552073" cy="25416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63" name="Google Shape;563;p40"/>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t/>
            </a:r>
            <a:endParaRPr/>
          </a:p>
        </p:txBody>
      </p:sp>
      <p:sp>
        <p:nvSpPr>
          <p:cNvPr id="564" name="Google Shape;564;p40"/>
          <p:cNvSpPr txBox="1"/>
          <p:nvPr>
            <p:ph idx="2" type="body"/>
          </p:nvPr>
        </p:nvSpPr>
        <p:spPr>
          <a:xfrm>
            <a:off x="1303800" y="15271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Exemples d’images utilisées</a:t>
            </a:r>
            <a:endParaRPr/>
          </a:p>
        </p:txBody>
      </p:sp>
      <p:sp>
        <p:nvSpPr>
          <p:cNvPr id="565" name="Google Shape;565;p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566" name="Google Shape;566;p40"/>
          <p:cNvPicPr preferRelativeResize="0"/>
          <p:nvPr/>
        </p:nvPicPr>
        <p:blipFill>
          <a:blip r:embed="rId3">
            <a:alphaModFix/>
          </a:blip>
          <a:stretch>
            <a:fillRect/>
          </a:stretch>
        </p:blipFill>
        <p:spPr>
          <a:xfrm>
            <a:off x="1303800" y="2190438"/>
            <a:ext cx="3239250" cy="24294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simulations effectuées</a:t>
            </a:r>
            <a:endParaRPr/>
          </a:p>
          <a:p>
            <a:pPr indent="0" lvl="0" marL="0" rtl="0" algn="l">
              <a:spcBef>
                <a:spcPts val="0"/>
              </a:spcBef>
              <a:spcAft>
                <a:spcPts val="0"/>
              </a:spcAft>
              <a:buNone/>
            </a:pPr>
            <a:r>
              <a:rPr i="1" lang="fr" sz="1800"/>
              <a:t>En pratique</a:t>
            </a:r>
            <a:endParaRPr/>
          </a:p>
          <a:p>
            <a:pPr indent="0" lvl="0" marL="0" rtl="0" algn="l">
              <a:spcBef>
                <a:spcPts val="0"/>
              </a:spcBef>
              <a:spcAft>
                <a:spcPts val="0"/>
              </a:spcAft>
              <a:buNone/>
            </a:pPr>
            <a:r>
              <a:t/>
            </a:r>
            <a:endParaRPr i="1" sz="1800"/>
          </a:p>
        </p:txBody>
      </p:sp>
      <p:sp>
        <p:nvSpPr>
          <p:cNvPr id="572" name="Google Shape;572;p41"/>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t/>
            </a:r>
            <a:endParaRPr/>
          </a:p>
        </p:txBody>
      </p:sp>
      <p:sp>
        <p:nvSpPr>
          <p:cNvPr id="573" name="Google Shape;573;p41"/>
          <p:cNvSpPr txBox="1"/>
          <p:nvPr>
            <p:ph idx="2" type="body"/>
          </p:nvPr>
        </p:nvSpPr>
        <p:spPr>
          <a:xfrm>
            <a:off x="1303800" y="1597875"/>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Exemples d’images utilisées</a:t>
            </a:r>
            <a:endParaRPr/>
          </a:p>
        </p:txBody>
      </p:sp>
      <p:sp>
        <p:nvSpPr>
          <p:cNvPr id="574" name="Google Shape;574;p4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575" name="Google Shape;575;p41"/>
          <p:cNvPicPr preferRelativeResize="0"/>
          <p:nvPr/>
        </p:nvPicPr>
        <p:blipFill>
          <a:blip r:embed="rId3">
            <a:alphaModFix/>
          </a:blip>
          <a:stretch>
            <a:fillRect/>
          </a:stretch>
        </p:blipFill>
        <p:spPr>
          <a:xfrm>
            <a:off x="1519375" y="2123875"/>
            <a:ext cx="3430499" cy="2613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SzPts val="3600"/>
              <a:buAutoNum type="arabicPeriod"/>
            </a:pPr>
            <a:r>
              <a:rPr lang="fr"/>
              <a:t>Introduction</a:t>
            </a:r>
            <a:endParaRPr/>
          </a:p>
        </p:txBody>
      </p:sp>
      <p:sp>
        <p:nvSpPr>
          <p:cNvPr id="291" name="Google Shape;291;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42"/>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5</a:t>
            </a:r>
            <a:r>
              <a:rPr lang="fr"/>
              <a:t>.  Résultats</a:t>
            </a:r>
            <a:endParaRPr/>
          </a:p>
        </p:txBody>
      </p:sp>
      <p:sp>
        <p:nvSpPr>
          <p:cNvPr id="581" name="Google Shape;581;p4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Résultats</a:t>
            </a:r>
            <a:endParaRPr/>
          </a:p>
        </p:txBody>
      </p:sp>
      <p:sp>
        <p:nvSpPr>
          <p:cNvPr id="587" name="Google Shape;587;p43"/>
          <p:cNvSpPr txBox="1"/>
          <p:nvPr>
            <p:ph idx="2" type="body"/>
          </p:nvPr>
        </p:nvSpPr>
        <p:spPr>
          <a:xfrm>
            <a:off x="1303800" y="1990050"/>
            <a:ext cx="3430500" cy="58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Détection d’objets</a:t>
            </a:r>
            <a:endParaRPr/>
          </a:p>
          <a:p>
            <a:pPr indent="0" lvl="0" marL="0" rtl="0" algn="l">
              <a:spcBef>
                <a:spcPts val="1600"/>
              </a:spcBef>
              <a:spcAft>
                <a:spcPts val="1600"/>
              </a:spcAft>
              <a:buNone/>
            </a:pPr>
            <a:r>
              <a:t/>
            </a:r>
            <a:endParaRPr/>
          </a:p>
        </p:txBody>
      </p:sp>
      <p:sp>
        <p:nvSpPr>
          <p:cNvPr id="588" name="Google Shape;588;p43"/>
          <p:cNvSpPr txBox="1"/>
          <p:nvPr>
            <p:ph idx="2" type="body"/>
          </p:nvPr>
        </p:nvSpPr>
        <p:spPr>
          <a:xfrm>
            <a:off x="4903650" y="1990050"/>
            <a:ext cx="3430500" cy="527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Résultats obtenus avec SIFT</a:t>
            </a:r>
            <a:endParaRPr/>
          </a:p>
        </p:txBody>
      </p:sp>
      <p:graphicFrame>
        <p:nvGraphicFramePr>
          <p:cNvPr id="589" name="Google Shape;589;p43"/>
          <p:cNvGraphicFramePr/>
          <p:nvPr/>
        </p:nvGraphicFramePr>
        <p:xfrm>
          <a:off x="1303800" y="2348425"/>
          <a:ext cx="3000000" cy="3000000"/>
        </p:xfrm>
        <a:graphic>
          <a:graphicData uri="http://schemas.openxmlformats.org/drawingml/2006/table">
            <a:tbl>
              <a:tblPr>
                <a:noFill/>
                <a:tableStyleId>{D91FA483-6EFE-408E-AFF6-BF6A435D76EB}</a:tableStyleId>
              </a:tblPr>
              <a:tblGrid>
                <a:gridCol w="1183025"/>
                <a:gridCol w="1183025"/>
              </a:tblGrid>
              <a:tr h="441400">
                <a:tc>
                  <a:txBody>
                    <a:bodyPr>
                      <a:noAutofit/>
                    </a:bodyPr>
                    <a:lstStyle/>
                    <a:p>
                      <a:pPr indent="0" lvl="0" marL="0" rtl="0" algn="ctr">
                        <a:spcBef>
                          <a:spcPts val="0"/>
                        </a:spcBef>
                        <a:spcAft>
                          <a:spcPts val="0"/>
                        </a:spcAft>
                        <a:buNone/>
                      </a:pPr>
                      <a:r>
                        <a:rPr lang="fr" sz="1000">
                          <a:latin typeface="Nunito"/>
                          <a:ea typeface="Nunito"/>
                          <a:cs typeface="Nunito"/>
                          <a:sym typeface="Nunito"/>
                        </a:rPr>
                        <a:t>Exactitude</a:t>
                      </a:r>
                      <a:endParaRPr sz="1000">
                        <a:latin typeface="Nunito"/>
                        <a:ea typeface="Nunito"/>
                        <a:cs typeface="Nunito"/>
                        <a:sym typeface="Nunito"/>
                      </a:endParaRPr>
                    </a:p>
                    <a:p>
                      <a:pPr indent="0" lvl="0" marL="0" rtl="0" algn="ctr">
                        <a:spcBef>
                          <a:spcPts val="0"/>
                        </a:spcBef>
                        <a:spcAft>
                          <a:spcPts val="0"/>
                        </a:spcAft>
                        <a:buNone/>
                      </a:pPr>
                      <a:r>
                        <a:rPr lang="fr" sz="1000">
                          <a:latin typeface="Nunito"/>
                          <a:ea typeface="Nunito"/>
                          <a:cs typeface="Nunito"/>
                          <a:sym typeface="Nunito"/>
                        </a:rPr>
                        <a:t>(Correlation moyenne)</a:t>
                      </a:r>
                      <a:endParaRPr sz="1000">
                        <a:latin typeface="Nunito"/>
                        <a:ea typeface="Nunito"/>
                        <a:cs typeface="Nunito"/>
                        <a:sym typeface="Nunito"/>
                      </a:endParaRPr>
                    </a:p>
                  </a:txBody>
                  <a:tcPr marT="91425" marB="91425" marR="91425" marL="91425"/>
                </a:tc>
                <a:tc>
                  <a:txBody>
                    <a:bodyPr>
                      <a:noAutofit/>
                    </a:bodyPr>
                    <a:lstStyle/>
                    <a:p>
                      <a:pPr indent="0" lvl="0" marL="0" rtl="0" algn="ctr">
                        <a:spcBef>
                          <a:spcPts val="0"/>
                        </a:spcBef>
                        <a:spcAft>
                          <a:spcPts val="0"/>
                        </a:spcAft>
                        <a:buNone/>
                      </a:pPr>
                      <a:r>
                        <a:rPr lang="fr" sz="1000">
                          <a:latin typeface="Nunito"/>
                          <a:ea typeface="Nunito"/>
                          <a:cs typeface="Nunito"/>
                          <a:sym typeface="Nunito"/>
                        </a:rPr>
                        <a:t>Temps des tests</a:t>
                      </a:r>
                      <a:endParaRPr sz="1000">
                        <a:latin typeface="Nunito"/>
                        <a:ea typeface="Nunito"/>
                        <a:cs typeface="Nunito"/>
                        <a:sym typeface="Nunito"/>
                      </a:endParaRPr>
                    </a:p>
                  </a:txBody>
                  <a:tcPr marT="91425" marB="91425" marR="91425" marL="91425"/>
                </a:tc>
              </a:tr>
              <a:tr h="511325">
                <a:tc>
                  <a:txBody>
                    <a:bodyPr>
                      <a:noAutofit/>
                    </a:bodyPr>
                    <a:lstStyle/>
                    <a:p>
                      <a:pPr indent="0" lvl="0" marL="0" rtl="0" algn="ctr">
                        <a:spcBef>
                          <a:spcPts val="0"/>
                        </a:spcBef>
                        <a:spcAft>
                          <a:spcPts val="0"/>
                        </a:spcAft>
                        <a:buNone/>
                      </a:pPr>
                      <a:r>
                        <a:rPr lang="fr" sz="1000">
                          <a:latin typeface="Nunito"/>
                          <a:ea typeface="Nunito"/>
                          <a:cs typeface="Nunito"/>
                          <a:sym typeface="Nunito"/>
                        </a:rPr>
                        <a:t>0.50</a:t>
                      </a:r>
                      <a:endParaRPr sz="1000">
                        <a:latin typeface="Nunito"/>
                        <a:ea typeface="Nunito"/>
                        <a:cs typeface="Nunito"/>
                        <a:sym typeface="Nunito"/>
                      </a:endParaRPr>
                    </a:p>
                    <a:p>
                      <a:pPr indent="0" lvl="0" marL="0" rtl="0" algn="ctr">
                        <a:spcBef>
                          <a:spcPts val="0"/>
                        </a:spcBef>
                        <a:spcAft>
                          <a:spcPts val="0"/>
                        </a:spcAft>
                        <a:buNone/>
                      </a:pPr>
                      <a:r>
                        <a:rPr lang="fr" sz="1000">
                          <a:latin typeface="Nunito"/>
                          <a:ea typeface="Nunito"/>
                          <a:cs typeface="Nunito"/>
                          <a:sym typeface="Nunito"/>
                        </a:rPr>
                        <a:t>(~0.30-0.7))</a:t>
                      </a:r>
                      <a:endParaRPr sz="1000">
                        <a:latin typeface="Nunito"/>
                        <a:ea typeface="Nunito"/>
                        <a:cs typeface="Nunito"/>
                        <a:sym typeface="Nunito"/>
                      </a:endParaRPr>
                    </a:p>
                  </a:txBody>
                  <a:tcPr marT="91425" marB="91425" marR="91425" marL="91425"/>
                </a:tc>
                <a:tc>
                  <a:txBody>
                    <a:bodyPr>
                      <a:noAutofit/>
                    </a:bodyPr>
                    <a:lstStyle/>
                    <a:p>
                      <a:pPr indent="0" lvl="0" marL="0" rtl="0" algn="ctr">
                        <a:spcBef>
                          <a:spcPts val="0"/>
                        </a:spcBef>
                        <a:spcAft>
                          <a:spcPts val="0"/>
                        </a:spcAft>
                        <a:buNone/>
                      </a:pPr>
                      <a:r>
                        <a:rPr lang="fr" sz="1000">
                          <a:latin typeface="Nunito"/>
                          <a:ea typeface="Nunito"/>
                          <a:cs typeface="Nunito"/>
                          <a:sym typeface="Nunito"/>
                        </a:rPr>
                        <a:t>~10-180 secondes</a:t>
                      </a:r>
                      <a:endParaRPr sz="1000">
                        <a:latin typeface="Nunito"/>
                        <a:ea typeface="Nunito"/>
                        <a:cs typeface="Nunito"/>
                        <a:sym typeface="Nunito"/>
                      </a:endParaRPr>
                    </a:p>
                  </a:txBody>
                  <a:tcPr marT="91425" marB="91425" marR="91425" marL="91425"/>
                </a:tc>
              </a:tr>
            </a:tbl>
          </a:graphicData>
        </a:graphic>
      </p:graphicFrame>
      <p:sp>
        <p:nvSpPr>
          <p:cNvPr id="590" name="Google Shape;590;p43"/>
          <p:cNvSpPr txBox="1"/>
          <p:nvPr/>
        </p:nvSpPr>
        <p:spPr>
          <a:xfrm>
            <a:off x="1303800" y="1078950"/>
            <a:ext cx="7347300" cy="85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fr">
                <a:latin typeface="Nunito"/>
                <a:ea typeface="Nunito"/>
                <a:cs typeface="Nunito"/>
                <a:sym typeface="Nunito"/>
              </a:rPr>
              <a:t>Détecte avec grande fiabilité la région de l’objet cherché. (Quasiment tout le temps).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fr">
                <a:latin typeface="Nunito"/>
                <a:ea typeface="Nunito"/>
                <a:cs typeface="Nunito"/>
                <a:sym typeface="Nunito"/>
              </a:rPr>
              <a:t>Corrélation forte seulement dans la région la plus proche de l’objet (~0.7 max), nulle ou négative pour les autres régions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fr">
                <a:latin typeface="Nunito"/>
                <a:ea typeface="Nunito"/>
                <a:cs typeface="Nunito"/>
                <a:sym typeface="Nunito"/>
              </a:rPr>
              <a:t>Corrélation forte même avec peu de composants de GMM</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1" name="Google Shape;591;p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92" name="Google Shape;592;p43"/>
          <p:cNvSpPr txBox="1"/>
          <p:nvPr/>
        </p:nvSpPr>
        <p:spPr>
          <a:xfrm>
            <a:off x="5342900" y="2295575"/>
            <a:ext cx="65691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Nunito"/>
                <a:ea typeface="Nunito"/>
                <a:cs typeface="Nunito"/>
                <a:sym typeface="Nunito"/>
              </a:rPr>
              <a:t>Quasiment impossible de </a:t>
            </a:r>
            <a:r>
              <a:rPr lang="fr">
                <a:latin typeface="Nunito"/>
                <a:ea typeface="Nunito"/>
                <a:cs typeface="Nunito"/>
                <a:sym typeface="Nunito"/>
              </a:rPr>
              <a:t>connaître</a:t>
            </a:r>
            <a:br>
              <a:rPr lang="fr">
                <a:latin typeface="Nunito"/>
                <a:ea typeface="Nunito"/>
                <a:cs typeface="Nunito"/>
                <a:sym typeface="Nunito"/>
              </a:rPr>
            </a:br>
            <a:r>
              <a:rPr lang="fr">
                <a:latin typeface="Nunito"/>
                <a:ea typeface="Nunito"/>
                <a:cs typeface="Nunito"/>
                <a:sym typeface="Nunito"/>
              </a:rPr>
              <a:t>l’emplacement actuel de l’objet voulu</a:t>
            </a:r>
            <a:br>
              <a:rPr lang="fr">
                <a:latin typeface="Nunito"/>
                <a:ea typeface="Nunito"/>
                <a:cs typeface="Nunito"/>
                <a:sym typeface="Nunito"/>
              </a:rPr>
            </a:br>
            <a:r>
              <a:rPr lang="fr">
                <a:latin typeface="Nunito"/>
                <a:ea typeface="Nunito"/>
                <a:cs typeface="Nunito"/>
                <a:sym typeface="Nunito"/>
              </a:rPr>
              <a:t>à cause des similitudes. Pas vraiment utile</a:t>
            </a:r>
            <a:endParaRPr>
              <a:latin typeface="Nunito"/>
              <a:ea typeface="Nunito"/>
              <a:cs typeface="Nunito"/>
              <a:sym typeface="Nunito"/>
            </a:endParaRPr>
          </a:p>
        </p:txBody>
      </p:sp>
      <p:sp>
        <p:nvSpPr>
          <p:cNvPr id="593" name="Google Shape;593;p43"/>
          <p:cNvSpPr/>
          <p:nvPr/>
        </p:nvSpPr>
        <p:spPr>
          <a:xfrm>
            <a:off x="3959711" y="4150738"/>
            <a:ext cx="1224600" cy="56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43"/>
          <p:cNvPicPr preferRelativeResize="0"/>
          <p:nvPr/>
        </p:nvPicPr>
        <p:blipFill>
          <a:blip r:embed="rId3">
            <a:alphaModFix/>
          </a:blip>
          <a:stretch>
            <a:fillRect/>
          </a:stretch>
        </p:blipFill>
        <p:spPr>
          <a:xfrm>
            <a:off x="5203563" y="3759774"/>
            <a:ext cx="3247486" cy="1348340"/>
          </a:xfrm>
          <a:prstGeom prst="rect">
            <a:avLst/>
          </a:prstGeom>
          <a:noFill/>
          <a:ln>
            <a:noFill/>
          </a:ln>
        </p:spPr>
      </p:pic>
      <p:pic>
        <p:nvPicPr>
          <p:cNvPr id="595" name="Google Shape;595;p43"/>
          <p:cNvPicPr preferRelativeResize="0"/>
          <p:nvPr/>
        </p:nvPicPr>
        <p:blipFill>
          <a:blip r:embed="rId4">
            <a:alphaModFix/>
          </a:blip>
          <a:stretch>
            <a:fillRect/>
          </a:stretch>
        </p:blipFill>
        <p:spPr>
          <a:xfrm>
            <a:off x="1145400" y="3759763"/>
            <a:ext cx="2875311" cy="13708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44"/>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6</a:t>
            </a:r>
            <a:r>
              <a:rPr lang="fr"/>
              <a:t>.  Conclusion</a:t>
            </a:r>
            <a:endParaRPr/>
          </a:p>
        </p:txBody>
      </p:sp>
      <p:sp>
        <p:nvSpPr>
          <p:cNvPr id="601" name="Google Shape;601;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7" name="Google Shape;607;p45"/>
          <p:cNvSpPr txBox="1"/>
          <p:nvPr>
            <p:ph idx="2" type="body"/>
          </p:nvPr>
        </p:nvSpPr>
        <p:spPr>
          <a:xfrm>
            <a:off x="1303800" y="1990050"/>
            <a:ext cx="34305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08" name="Google Shape;608;p45"/>
          <p:cNvSpPr txBox="1"/>
          <p:nvPr>
            <p:ph idx="2" type="body"/>
          </p:nvPr>
        </p:nvSpPr>
        <p:spPr>
          <a:xfrm>
            <a:off x="4903650" y="1990050"/>
            <a:ext cx="3430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09" name="Google Shape;609;p45"/>
          <p:cNvSpPr txBox="1"/>
          <p:nvPr/>
        </p:nvSpPr>
        <p:spPr>
          <a:xfrm>
            <a:off x="1303800" y="1393200"/>
            <a:ext cx="7347300" cy="3469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Char char="●"/>
            </a:pPr>
            <a:r>
              <a:rPr lang="fr" sz="1200">
                <a:latin typeface="Nunito"/>
                <a:ea typeface="Nunito"/>
                <a:cs typeface="Nunito"/>
                <a:sym typeface="Nunito"/>
              </a:rPr>
              <a:t>Algorithme des vecteurs de Fisher très complexe.</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Pseudo-détection d’objets</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Limités par le nombre de clusters choisies</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Nécessite beaucoup de calculs pour ne pas réellement détecter la position exacte d’un objets</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Plus précis que SIFT dans ce contexte</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Régions choisies arbitraires</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Processus itératif pour </a:t>
            </a:r>
            <a:r>
              <a:rPr lang="fr" sz="1200">
                <a:latin typeface="Nunito"/>
                <a:ea typeface="Nunito"/>
                <a:cs typeface="Nunito"/>
                <a:sym typeface="Nunito"/>
              </a:rPr>
              <a:t>rétrécir</a:t>
            </a:r>
            <a:r>
              <a:rPr lang="fr" sz="1200">
                <a:latin typeface="Nunito"/>
                <a:ea typeface="Nunito"/>
                <a:cs typeface="Nunito"/>
                <a:sym typeface="Nunito"/>
              </a:rPr>
              <a:t> la région à considérer</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Éventuellement utiliser un SVM pour faciliter la détection des objets (pratique courante.)</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Possible d’utiliser l’algorithme d’image intégrale.</a:t>
            </a:r>
            <a:br>
              <a:rPr lang="fr" sz="1200">
                <a:latin typeface="Nunito"/>
                <a:ea typeface="Nunito"/>
                <a:cs typeface="Nunito"/>
                <a:sym typeface="Nunito"/>
              </a:rPr>
            </a:b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fr" sz="1200">
                <a:latin typeface="Nunito"/>
                <a:ea typeface="Nunito"/>
                <a:cs typeface="Nunito"/>
                <a:sym typeface="Nunito"/>
              </a:rPr>
              <a:t>Indépendant d’une base d’</a:t>
            </a:r>
            <a:r>
              <a:rPr lang="fr" sz="1200">
                <a:latin typeface="Nunito"/>
                <a:ea typeface="Nunito"/>
                <a:cs typeface="Nunito"/>
                <a:sym typeface="Nunito"/>
              </a:rPr>
              <a:t>entraînement</a:t>
            </a:r>
            <a:r>
              <a:rPr lang="fr" sz="1200">
                <a:latin typeface="Nunito"/>
                <a:ea typeface="Nunito"/>
                <a:cs typeface="Nunito"/>
                <a:sym typeface="Nunito"/>
              </a:rPr>
              <a:t> (Pas vraiment un avantage)</a:t>
            </a:r>
            <a:br>
              <a:rPr lang="fr"/>
            </a:br>
            <a:endParaRPr/>
          </a:p>
          <a:p>
            <a:pPr indent="0" lvl="0" marL="457200" rtl="0" algn="l">
              <a:spcBef>
                <a:spcPts val="0"/>
              </a:spcBef>
              <a:spcAft>
                <a:spcPts val="0"/>
              </a:spcAft>
              <a:buNone/>
            </a:pPr>
            <a:r>
              <a:t/>
            </a:r>
            <a:endParaRPr/>
          </a:p>
        </p:txBody>
      </p:sp>
      <p:sp>
        <p:nvSpPr>
          <p:cNvPr id="610" name="Google Shape;610;p4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11" name="Google Shape;611;p45"/>
          <p:cNvSpPr txBox="1"/>
          <p:nvPr/>
        </p:nvSpPr>
        <p:spPr>
          <a:xfrm>
            <a:off x="1401750" y="999775"/>
            <a:ext cx="73470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Critiques et Améliorations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46"/>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Références</a:t>
            </a:r>
            <a:endParaRPr/>
          </a:p>
        </p:txBody>
      </p:sp>
      <p:sp>
        <p:nvSpPr>
          <p:cNvPr id="617" name="Google Shape;617;p4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Références</a:t>
            </a:r>
            <a:endParaRPr/>
          </a:p>
        </p:txBody>
      </p:sp>
      <p:sp>
        <p:nvSpPr>
          <p:cNvPr id="623" name="Google Shape;623;p4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David G. Lowe, 2004. Distinctive Image Features from Scale-Invariant Keypoints.</a:t>
            </a:r>
            <a:endParaRPr/>
          </a:p>
          <a:p>
            <a:pPr indent="-311150" lvl="0" marL="457200" rtl="0" algn="l">
              <a:spcBef>
                <a:spcPts val="0"/>
              </a:spcBef>
              <a:spcAft>
                <a:spcPts val="0"/>
              </a:spcAft>
              <a:buSzPts val="1300"/>
              <a:buChar char="●"/>
            </a:pPr>
            <a:r>
              <a:rPr lang="fr"/>
              <a:t>Jorge Sánchez, Florent Perronni</a:t>
            </a:r>
            <a:r>
              <a:rPr lang="fr"/>
              <a:t>n, </a:t>
            </a:r>
            <a:r>
              <a:rPr lang="fr"/>
              <a:t>Thomas Mensink, Jakob Verbeek, 2013, Image Classification with the Fisher Vector: Theory and Practice.</a:t>
            </a:r>
            <a:endParaRPr/>
          </a:p>
          <a:p>
            <a:pPr indent="-311150" lvl="0" marL="457200" rtl="0" algn="l">
              <a:spcBef>
                <a:spcPts val="0"/>
              </a:spcBef>
              <a:spcAft>
                <a:spcPts val="0"/>
              </a:spcAft>
              <a:buSzPts val="1300"/>
              <a:buChar char="●"/>
            </a:pPr>
            <a:r>
              <a:rPr lang="fr"/>
              <a:t>Roberto Leyva, Victor Sanchez and Chang-Tsun Li, ICIP 2018, Detecting small objects in high resolution images with integral fisher score</a:t>
            </a:r>
            <a:endParaRPr/>
          </a:p>
          <a:p>
            <a:pPr indent="-311150" lvl="0" marL="457200" rtl="0" algn="l">
              <a:spcBef>
                <a:spcPts val="0"/>
              </a:spcBef>
              <a:spcAft>
                <a:spcPts val="0"/>
              </a:spcAft>
              <a:buSzPts val="1300"/>
              <a:buChar char="●"/>
            </a:pPr>
            <a:r>
              <a:rPr lang="fr"/>
              <a:t>https://www.cs.ubc.ca/~lowe/keypoints/</a:t>
            </a:r>
            <a:endParaRPr/>
          </a:p>
          <a:p>
            <a:pPr indent="-311150" lvl="0" marL="457200" rtl="0" algn="l">
              <a:spcBef>
                <a:spcPts val="0"/>
              </a:spcBef>
              <a:spcAft>
                <a:spcPts val="0"/>
              </a:spcAft>
              <a:buSzPts val="1300"/>
              <a:buChar char="●"/>
            </a:pPr>
            <a:r>
              <a:rPr lang="fr"/>
              <a:t>http://www.vlfeat.org/</a:t>
            </a:r>
            <a:endParaRPr/>
          </a:p>
          <a:p>
            <a:pPr indent="-311150" lvl="0" marL="457200" rtl="0" algn="l">
              <a:spcBef>
                <a:spcPts val="0"/>
              </a:spcBef>
              <a:spcAft>
                <a:spcPts val="0"/>
              </a:spcAft>
              <a:buSzPts val="1300"/>
              <a:buChar char="●"/>
            </a:pPr>
            <a:r>
              <a:rPr lang="fr"/>
              <a:t>http://hubblesite.org/images/gallery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sp>
        <p:nvSpPr>
          <p:cNvPr id="624" name="Google Shape;624;p4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la recherche d’un procédé de signature d’images</a:t>
            </a:r>
            <a:endParaRPr/>
          </a:p>
        </p:txBody>
      </p:sp>
      <p:sp>
        <p:nvSpPr>
          <p:cNvPr id="297" name="Google Shape;297;p16"/>
          <p:cNvSpPr txBox="1"/>
          <p:nvPr>
            <p:ph idx="1" type="body"/>
          </p:nvPr>
        </p:nvSpPr>
        <p:spPr>
          <a:xfrm>
            <a:off x="2110550" y="4064875"/>
            <a:ext cx="30339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Nécessite </a:t>
            </a:r>
            <a:r>
              <a:rPr lang="fr" sz="1200"/>
              <a:t>un apprentissage relativement long pour établir un vocabulaire suffisant</a:t>
            </a:r>
            <a:endParaRPr sz="1200"/>
          </a:p>
          <a:p>
            <a:pPr indent="0" lvl="0" marL="0" rtl="0" algn="l">
              <a:spcBef>
                <a:spcPts val="1600"/>
              </a:spcBef>
              <a:spcAft>
                <a:spcPts val="1600"/>
              </a:spcAft>
              <a:buNone/>
            </a:pPr>
            <a:r>
              <a:t/>
            </a:r>
            <a:endParaRPr/>
          </a:p>
        </p:txBody>
      </p:sp>
      <p:sp>
        <p:nvSpPr>
          <p:cNvPr id="298" name="Google Shape;298;p16"/>
          <p:cNvSpPr txBox="1"/>
          <p:nvPr>
            <p:ph idx="2" type="body"/>
          </p:nvPr>
        </p:nvSpPr>
        <p:spPr>
          <a:xfrm>
            <a:off x="5185025" y="1896625"/>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Vecteurs de Fisher + descripteurs SIFT </a:t>
            </a:r>
            <a:endParaRPr b="1"/>
          </a:p>
          <a:p>
            <a:pPr indent="-311150" lvl="0" marL="457200" rtl="0" algn="l">
              <a:spcBef>
                <a:spcPts val="1600"/>
              </a:spcBef>
              <a:spcAft>
                <a:spcPts val="0"/>
              </a:spcAft>
              <a:buSzPts val="1300"/>
              <a:buChar char="●"/>
            </a:pPr>
            <a:r>
              <a:rPr lang="fr"/>
              <a:t>D</a:t>
            </a:r>
            <a:r>
              <a:rPr lang="fr"/>
              <a:t>e meilleurs résultats en classification d’images</a:t>
            </a:r>
            <a:endParaRPr/>
          </a:p>
          <a:p>
            <a:pPr indent="-311150" lvl="0" marL="457200" rtl="0" algn="l">
              <a:spcBef>
                <a:spcPts val="0"/>
              </a:spcBef>
              <a:spcAft>
                <a:spcPts val="0"/>
              </a:spcAft>
              <a:buSzPts val="1300"/>
              <a:buChar char="●"/>
            </a:pPr>
            <a:r>
              <a:rPr lang="fr"/>
              <a:t>Nécessite un vocabulaire moins important que pour la </a:t>
            </a:r>
            <a:r>
              <a:rPr lang="fr"/>
              <a:t>méthode</a:t>
            </a:r>
            <a:r>
              <a:rPr lang="fr"/>
              <a:t> “bag of words”</a:t>
            </a:r>
            <a:endParaRPr/>
          </a:p>
        </p:txBody>
      </p:sp>
      <p:sp>
        <p:nvSpPr>
          <p:cNvPr id="299" name="Google Shape;299;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300" name="Google Shape;300;p16"/>
          <p:cNvPicPr preferRelativeResize="0"/>
          <p:nvPr/>
        </p:nvPicPr>
        <p:blipFill>
          <a:blip r:embed="rId3">
            <a:alphaModFix/>
          </a:blip>
          <a:stretch>
            <a:fillRect/>
          </a:stretch>
        </p:blipFill>
        <p:spPr>
          <a:xfrm>
            <a:off x="498675" y="2087075"/>
            <a:ext cx="1611876" cy="906675"/>
          </a:xfrm>
          <a:prstGeom prst="rect">
            <a:avLst/>
          </a:prstGeom>
          <a:noFill/>
          <a:ln>
            <a:noFill/>
          </a:ln>
        </p:spPr>
      </p:pic>
      <p:pic>
        <p:nvPicPr>
          <p:cNvPr id="301" name="Google Shape;301;p16"/>
          <p:cNvPicPr preferRelativeResize="0"/>
          <p:nvPr/>
        </p:nvPicPr>
        <p:blipFill rotWithShape="1">
          <a:blip r:embed="rId4">
            <a:alphaModFix/>
          </a:blip>
          <a:srcRect b="39972" l="12930" r="13431" t="40695"/>
          <a:stretch/>
        </p:blipFill>
        <p:spPr>
          <a:xfrm>
            <a:off x="382325" y="3246250"/>
            <a:ext cx="1832350" cy="481025"/>
          </a:xfrm>
          <a:prstGeom prst="rect">
            <a:avLst/>
          </a:prstGeom>
          <a:noFill/>
          <a:ln>
            <a:noFill/>
          </a:ln>
        </p:spPr>
      </p:pic>
      <p:sp>
        <p:nvSpPr>
          <p:cNvPr id="302" name="Google Shape;302;p16"/>
          <p:cNvSpPr txBox="1"/>
          <p:nvPr/>
        </p:nvSpPr>
        <p:spPr>
          <a:xfrm>
            <a:off x="2443075" y="3185325"/>
            <a:ext cx="1940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t>14M d’images, 22k concepts différents</a:t>
            </a:r>
            <a:endParaRPr sz="1100"/>
          </a:p>
        </p:txBody>
      </p:sp>
      <p:sp>
        <p:nvSpPr>
          <p:cNvPr id="303" name="Google Shape;303;p16"/>
          <p:cNvSpPr txBox="1"/>
          <p:nvPr/>
        </p:nvSpPr>
        <p:spPr>
          <a:xfrm>
            <a:off x="2443075" y="2241440"/>
            <a:ext cx="19404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t>Des milliers de catégories, avec chacune plus de centaines </a:t>
            </a:r>
            <a:r>
              <a:rPr lang="fr" sz="1100"/>
              <a:t>milliers</a:t>
            </a:r>
            <a:r>
              <a:rPr lang="fr" sz="1100"/>
              <a:t> d’images</a:t>
            </a:r>
            <a:endParaRPr sz="1100"/>
          </a:p>
        </p:txBody>
      </p:sp>
      <p:pic>
        <p:nvPicPr>
          <p:cNvPr id="304" name="Google Shape;304;p16"/>
          <p:cNvPicPr preferRelativeResize="0"/>
          <p:nvPr/>
        </p:nvPicPr>
        <p:blipFill>
          <a:blip r:embed="rId5">
            <a:alphaModFix/>
          </a:blip>
          <a:stretch>
            <a:fillRect/>
          </a:stretch>
        </p:blipFill>
        <p:spPr>
          <a:xfrm>
            <a:off x="498675" y="3790725"/>
            <a:ext cx="1611875" cy="120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a:t>
            </a:r>
            <a:r>
              <a:rPr lang="fr"/>
              <a:t>ne possible </a:t>
            </a:r>
            <a:r>
              <a:rPr lang="fr"/>
              <a:t>méthode</a:t>
            </a:r>
            <a:r>
              <a:rPr lang="fr"/>
              <a:t> de recherche d’objets</a:t>
            </a:r>
            <a:endParaRPr/>
          </a:p>
        </p:txBody>
      </p:sp>
      <p:sp>
        <p:nvSpPr>
          <p:cNvPr id="310" name="Google Shape;310;p17"/>
          <p:cNvSpPr txBox="1"/>
          <p:nvPr>
            <p:ph idx="1" type="body"/>
          </p:nvPr>
        </p:nvSpPr>
        <p:spPr>
          <a:xfrm>
            <a:off x="812050" y="4108175"/>
            <a:ext cx="30339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Des images de plus en plus grandes en résolution et complexité</a:t>
            </a:r>
            <a:endParaRPr sz="1200"/>
          </a:p>
          <a:p>
            <a:pPr indent="0" lvl="0" marL="0" rtl="0" algn="l">
              <a:spcBef>
                <a:spcPts val="1600"/>
              </a:spcBef>
              <a:spcAft>
                <a:spcPts val="1600"/>
              </a:spcAft>
              <a:buNone/>
            </a:pPr>
            <a:r>
              <a:t/>
            </a:r>
            <a:endParaRPr/>
          </a:p>
        </p:txBody>
      </p:sp>
      <p:sp>
        <p:nvSpPr>
          <p:cNvPr id="311" name="Google Shape;311;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312" name="Google Shape;312;p17"/>
          <p:cNvPicPr preferRelativeResize="0"/>
          <p:nvPr/>
        </p:nvPicPr>
        <p:blipFill>
          <a:blip r:embed="rId3">
            <a:alphaModFix/>
          </a:blip>
          <a:stretch>
            <a:fillRect/>
          </a:stretch>
        </p:blipFill>
        <p:spPr>
          <a:xfrm>
            <a:off x="651625" y="1998950"/>
            <a:ext cx="3146376" cy="1535850"/>
          </a:xfrm>
          <a:prstGeom prst="rect">
            <a:avLst/>
          </a:prstGeom>
          <a:noFill/>
          <a:ln>
            <a:noFill/>
          </a:ln>
        </p:spPr>
      </p:pic>
      <p:pic>
        <p:nvPicPr>
          <p:cNvPr id="313" name="Google Shape;313;p17"/>
          <p:cNvPicPr preferRelativeResize="0"/>
          <p:nvPr/>
        </p:nvPicPr>
        <p:blipFill>
          <a:blip r:embed="rId4">
            <a:alphaModFix/>
          </a:blip>
          <a:stretch>
            <a:fillRect/>
          </a:stretch>
        </p:blipFill>
        <p:spPr>
          <a:xfrm>
            <a:off x="4187275" y="1554575"/>
            <a:ext cx="4324400" cy="2162200"/>
          </a:xfrm>
          <a:prstGeom prst="rect">
            <a:avLst/>
          </a:prstGeom>
          <a:noFill/>
          <a:ln>
            <a:noFill/>
          </a:ln>
        </p:spPr>
      </p:pic>
      <p:sp>
        <p:nvSpPr>
          <p:cNvPr id="314" name="Google Shape;314;p17"/>
          <p:cNvSpPr txBox="1"/>
          <p:nvPr>
            <p:ph idx="1" type="body"/>
          </p:nvPr>
        </p:nvSpPr>
        <p:spPr>
          <a:xfrm>
            <a:off x="4932700" y="4108175"/>
            <a:ext cx="30339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Comment détecter rapidement des petits objets dans ces images ?</a:t>
            </a:r>
            <a:endParaRPr sz="1200"/>
          </a:p>
          <a:p>
            <a:pPr indent="0" lvl="0" marL="0" rtl="0" algn="l">
              <a:spcBef>
                <a:spcPts val="1600"/>
              </a:spcBef>
              <a:spcAft>
                <a:spcPts val="1600"/>
              </a:spcAft>
              <a:buNone/>
            </a:pPr>
            <a:r>
              <a:t/>
            </a:r>
            <a:endParaRPr/>
          </a:p>
        </p:txBody>
      </p:sp>
      <p:cxnSp>
        <p:nvCxnSpPr>
          <p:cNvPr id="315" name="Google Shape;315;p17"/>
          <p:cNvCxnSpPr>
            <a:stCxn id="310" idx="3"/>
            <a:endCxn id="314" idx="1"/>
          </p:cNvCxnSpPr>
          <p:nvPr/>
        </p:nvCxnSpPr>
        <p:spPr>
          <a:xfrm>
            <a:off x="3845950" y="4438475"/>
            <a:ext cx="1086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1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2</a:t>
            </a:r>
            <a:r>
              <a:rPr lang="fr"/>
              <a:t>.  Algorithme du vecteur de Fisher</a:t>
            </a:r>
            <a:endParaRPr/>
          </a:p>
        </p:txBody>
      </p:sp>
      <p:sp>
        <p:nvSpPr>
          <p:cNvPr id="321" name="Google Shape;321;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vecteurs de Fisher</a:t>
            </a:r>
            <a:endParaRPr/>
          </a:p>
          <a:p>
            <a:pPr indent="0" lvl="0" marL="0" rtl="0" algn="l">
              <a:spcBef>
                <a:spcPts val="0"/>
              </a:spcBef>
              <a:spcAft>
                <a:spcPts val="0"/>
              </a:spcAft>
              <a:buNone/>
            </a:pPr>
            <a:r>
              <a:rPr i="1" lang="fr" sz="1800"/>
              <a:t>En théorie</a:t>
            </a:r>
            <a:endParaRPr i="1" sz="1800"/>
          </a:p>
        </p:txBody>
      </p:sp>
      <p:sp>
        <p:nvSpPr>
          <p:cNvPr id="327" name="Google Shape;327;p19"/>
          <p:cNvSpPr txBox="1"/>
          <p:nvPr>
            <p:ph idx="1" type="body"/>
          </p:nvPr>
        </p:nvSpPr>
        <p:spPr>
          <a:xfrm>
            <a:off x="932425" y="3425600"/>
            <a:ext cx="3430500" cy="118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Plutôt qu’essayer de décrire les descripteurs de l’image, ici on souhaite mesurer la différence des des descripteurs locaux par rapport à un modèle générateur de l’image</a:t>
            </a:r>
            <a:endParaRPr/>
          </a:p>
        </p:txBody>
      </p:sp>
      <p:sp>
        <p:nvSpPr>
          <p:cNvPr id="328" name="Google Shape;328;p19"/>
          <p:cNvSpPr txBox="1"/>
          <p:nvPr>
            <p:ph idx="2" type="body"/>
          </p:nvPr>
        </p:nvSpPr>
        <p:spPr>
          <a:xfrm>
            <a:off x="5084000" y="3064900"/>
            <a:ext cx="3430500" cy="1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Les vecteurs de Fisher s’appuient ainsi sur le calcul de descripteurs locaux. Cela peut être par exemple des HOG, ou des SIFTS. Nous nous appuierons par la suite sur les SIFTS.</a:t>
            </a:r>
            <a:endParaRPr/>
          </a:p>
        </p:txBody>
      </p:sp>
      <p:sp>
        <p:nvSpPr>
          <p:cNvPr id="329" name="Google Shape;329;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330" name="Google Shape;330;p19"/>
          <p:cNvPicPr preferRelativeResize="0"/>
          <p:nvPr/>
        </p:nvPicPr>
        <p:blipFill>
          <a:blip r:embed="rId3">
            <a:alphaModFix/>
          </a:blip>
          <a:stretch>
            <a:fillRect/>
          </a:stretch>
        </p:blipFill>
        <p:spPr>
          <a:xfrm>
            <a:off x="1739425" y="1788825"/>
            <a:ext cx="1586425" cy="1181176"/>
          </a:xfrm>
          <a:prstGeom prst="rect">
            <a:avLst/>
          </a:prstGeom>
          <a:noFill/>
          <a:ln>
            <a:noFill/>
          </a:ln>
        </p:spPr>
      </p:pic>
      <p:pic>
        <p:nvPicPr>
          <p:cNvPr id="331" name="Google Shape;331;p19"/>
          <p:cNvPicPr preferRelativeResize="0"/>
          <p:nvPr/>
        </p:nvPicPr>
        <p:blipFill>
          <a:blip r:embed="rId4">
            <a:alphaModFix/>
          </a:blip>
          <a:stretch>
            <a:fillRect/>
          </a:stretch>
        </p:blipFill>
        <p:spPr>
          <a:xfrm>
            <a:off x="4680219" y="2210494"/>
            <a:ext cx="3196526" cy="337850"/>
          </a:xfrm>
          <a:prstGeom prst="rect">
            <a:avLst/>
          </a:prstGeom>
          <a:noFill/>
          <a:ln>
            <a:noFill/>
          </a:ln>
        </p:spPr>
      </p:pic>
      <p:cxnSp>
        <p:nvCxnSpPr>
          <p:cNvPr id="332" name="Google Shape;332;p19"/>
          <p:cNvCxnSpPr>
            <a:stCxn id="330" idx="3"/>
            <a:endCxn id="331" idx="1"/>
          </p:cNvCxnSpPr>
          <p:nvPr/>
        </p:nvCxnSpPr>
        <p:spPr>
          <a:xfrm>
            <a:off x="3325850" y="2379413"/>
            <a:ext cx="1354500" cy="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19"/>
          <p:cNvSpPr txBox="1"/>
          <p:nvPr/>
        </p:nvSpPr>
        <p:spPr>
          <a:xfrm>
            <a:off x="3780050" y="1661788"/>
            <a:ext cx="41553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“Décrire une image en un vecteur”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t>Le principe des vecteurs de Fisher</a:t>
            </a:r>
            <a:endParaRPr/>
          </a:p>
          <a:p>
            <a:pPr indent="0" lvl="0" marL="0" rtl="0" algn="l">
              <a:spcBef>
                <a:spcPts val="0"/>
              </a:spcBef>
              <a:spcAft>
                <a:spcPts val="0"/>
              </a:spcAft>
              <a:buClr>
                <a:srgbClr val="000000"/>
              </a:buClr>
              <a:buSzPts val="1100"/>
              <a:buFont typeface="Arial"/>
              <a:buNone/>
            </a:pPr>
            <a:r>
              <a:rPr i="1" lang="fr" sz="1800"/>
              <a:t>En pratique</a:t>
            </a:r>
            <a:endParaRPr/>
          </a:p>
        </p:txBody>
      </p:sp>
      <p:sp>
        <p:nvSpPr>
          <p:cNvPr id="339" name="Google Shape;339;p20"/>
          <p:cNvSpPr txBox="1"/>
          <p:nvPr>
            <p:ph idx="1" type="body"/>
          </p:nvPr>
        </p:nvSpPr>
        <p:spPr>
          <a:xfrm>
            <a:off x="1303800" y="1990050"/>
            <a:ext cx="3430500" cy="2915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sz="1100"/>
              <a:t>Le Noyau de Fisher :</a:t>
            </a:r>
            <a:endParaRPr sz="1100"/>
          </a:p>
          <a:p>
            <a:pPr indent="0" lvl="0" marL="0" rtl="0" algn="l">
              <a:spcBef>
                <a:spcPts val="1600"/>
              </a:spcBef>
              <a:spcAft>
                <a:spcPts val="0"/>
              </a:spcAft>
              <a:buNone/>
            </a:pPr>
            <a:r>
              <a:rPr lang="fr" sz="1100"/>
              <a:t>Soit </a:t>
            </a:r>
            <a:r>
              <a:rPr b="1" lang="fr" sz="1100"/>
              <a:t>X</a:t>
            </a:r>
            <a:r>
              <a:rPr lang="fr" sz="1100"/>
              <a:t> = {xt, t = 1...T} des </a:t>
            </a:r>
            <a:r>
              <a:rPr b="1" lang="fr" sz="1100"/>
              <a:t>observations d’un objet A</a:t>
            </a:r>
            <a:r>
              <a:rPr lang="fr" sz="1100"/>
              <a:t>. Soit </a:t>
            </a:r>
            <a:r>
              <a:rPr b="1" lang="fr" sz="1100"/>
              <a:t>L la densité de probabilité</a:t>
            </a:r>
            <a:r>
              <a:rPr lang="fr" sz="1100"/>
              <a:t> modélisant le processus de génération des </a:t>
            </a:r>
            <a:r>
              <a:rPr lang="fr" sz="1100"/>
              <a:t>éléments</a:t>
            </a:r>
            <a:r>
              <a:rPr lang="fr" sz="1100"/>
              <a:t> de A, avec </a:t>
            </a:r>
            <a:r>
              <a:rPr b="1" lang="fr" sz="1100"/>
              <a:t>comme </a:t>
            </a:r>
            <a:r>
              <a:rPr b="1" lang="fr" sz="1100"/>
              <a:t>paramètres</a:t>
            </a:r>
            <a:r>
              <a:rPr b="1" lang="fr" sz="1100"/>
              <a:t> les ai </a:t>
            </a:r>
            <a:r>
              <a:rPr lang="fr" sz="1100"/>
              <a:t>tels que a = [a1 … aM]. On pose </a:t>
            </a:r>
            <a:r>
              <a:rPr b="1" lang="fr" sz="1100"/>
              <a:t>G le </a:t>
            </a:r>
            <a:r>
              <a:rPr b="1" lang="fr" sz="1100"/>
              <a:t>gradient</a:t>
            </a:r>
            <a:r>
              <a:rPr b="1" lang="fr" sz="1100"/>
              <a:t> de log vraisemblance</a:t>
            </a:r>
            <a:r>
              <a:rPr lang="fr" sz="1100"/>
              <a:t> des observations par rapport au modèle.</a:t>
            </a:r>
            <a:endParaRPr sz="1100"/>
          </a:p>
          <a:p>
            <a:pPr indent="0" lvl="0" marL="0" rtl="0" algn="l">
              <a:spcBef>
                <a:spcPts val="1600"/>
              </a:spcBef>
              <a:spcAft>
                <a:spcPts val="1600"/>
              </a:spcAft>
              <a:buNone/>
            </a:pPr>
            <a:r>
              <a:rPr lang="fr" sz="1100"/>
              <a:t>Ce </a:t>
            </a:r>
            <a:r>
              <a:rPr lang="fr" sz="1100"/>
              <a:t>gradient</a:t>
            </a:r>
            <a:r>
              <a:rPr lang="fr" sz="1100"/>
              <a:t> décrit ainsi </a:t>
            </a:r>
            <a:r>
              <a:rPr b="1" lang="fr" sz="1100"/>
              <a:t>comment les paramètres ai du processus générateur de A devraients être modifiés pour mieux correspondre aux observations X</a:t>
            </a:r>
            <a:r>
              <a:rPr lang="fr" sz="1100"/>
              <a:t>. Cette information, après normalisation, permet de calculer le vecteur de Fisher de A</a:t>
            </a:r>
            <a:endParaRPr sz="1100"/>
          </a:p>
        </p:txBody>
      </p:sp>
      <p:sp>
        <p:nvSpPr>
          <p:cNvPr id="340" name="Google Shape;340;p20"/>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sz="1100"/>
              <a:t>Application au traitement d’images</a:t>
            </a:r>
            <a:endParaRPr sz="1100"/>
          </a:p>
          <a:p>
            <a:pPr indent="0" lvl="0" marL="0" rtl="0" algn="l">
              <a:spcBef>
                <a:spcPts val="1600"/>
              </a:spcBef>
              <a:spcAft>
                <a:spcPts val="1600"/>
              </a:spcAft>
              <a:buNone/>
            </a:pPr>
            <a:r>
              <a:rPr lang="fr" sz="1100"/>
              <a:t>En pratique, en choisissant </a:t>
            </a:r>
            <a:r>
              <a:rPr b="1" lang="fr" sz="1100"/>
              <a:t>L comme un Gaussian Mixture Model</a:t>
            </a:r>
            <a:r>
              <a:rPr lang="fr" sz="1100"/>
              <a:t>, et a tel qu</a:t>
            </a:r>
            <a:r>
              <a:rPr lang="fr" sz="1100"/>
              <a:t>e a ={wk, uk, </a:t>
            </a:r>
            <a:r>
              <a:rPr lang="fr" sz="1100">
                <a:solidFill>
                  <a:srgbClr val="222222"/>
                </a:solidFill>
                <a:highlight>
                  <a:srgbClr val="FFFFFF"/>
                </a:highlight>
              </a:rPr>
              <a:t>∑k, k = 1...K</a:t>
            </a:r>
            <a:r>
              <a:rPr lang="fr" sz="1100"/>
              <a:t>}, où wk est le poids de la gaussienne k dans le modèle, uk la moyenne et </a:t>
            </a:r>
            <a:r>
              <a:rPr lang="fr" sz="1100">
                <a:solidFill>
                  <a:srgbClr val="222222"/>
                </a:solidFill>
                <a:highlight>
                  <a:srgbClr val="FFFFFF"/>
                </a:highlight>
              </a:rPr>
              <a:t>∑k la matrice de covariance de la gaussienne k, et en prenant </a:t>
            </a:r>
            <a:r>
              <a:rPr b="1" lang="fr" sz="1100">
                <a:solidFill>
                  <a:srgbClr val="222222"/>
                </a:solidFill>
                <a:highlight>
                  <a:srgbClr val="FFFFFF"/>
                </a:highlight>
              </a:rPr>
              <a:t>X comme le vecteur des descripteurs SIFTs locaux</a:t>
            </a:r>
            <a:r>
              <a:rPr lang="fr" sz="1100">
                <a:solidFill>
                  <a:srgbClr val="222222"/>
                </a:solidFill>
                <a:highlight>
                  <a:srgbClr val="FFFFFF"/>
                </a:highlight>
              </a:rPr>
              <a:t>, on peut calculer le gradient de log vraisemblance des descripteurs locaux SIFT par rapport aux différentes gaussiennes et leurs paramètres, et ainsi calculer le vecteur de Fisher de l’image</a:t>
            </a:r>
            <a:endParaRPr sz="1100"/>
          </a:p>
        </p:txBody>
      </p:sp>
      <p:sp>
        <p:nvSpPr>
          <p:cNvPr id="341" name="Google Shape;341;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principe des vecteurs de Fisher</a:t>
            </a:r>
            <a:endParaRPr/>
          </a:p>
          <a:p>
            <a:pPr indent="0" lvl="0" marL="0" rtl="0" algn="l">
              <a:spcBef>
                <a:spcPts val="0"/>
              </a:spcBef>
              <a:spcAft>
                <a:spcPts val="0"/>
              </a:spcAft>
              <a:buNone/>
            </a:pPr>
            <a:r>
              <a:rPr i="1" lang="fr" sz="1800"/>
              <a:t>En pratique</a:t>
            </a:r>
            <a:endParaRPr/>
          </a:p>
        </p:txBody>
      </p:sp>
      <p:sp>
        <p:nvSpPr>
          <p:cNvPr id="347" name="Google Shape;347;p21"/>
          <p:cNvSpPr txBox="1"/>
          <p:nvPr>
            <p:ph idx="2" type="body"/>
          </p:nvPr>
        </p:nvSpPr>
        <p:spPr>
          <a:xfrm>
            <a:off x="950575" y="2191675"/>
            <a:ext cx="3430500" cy="107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sz="1100"/>
              <a:t>Le Gaussian Mixture Model</a:t>
            </a:r>
            <a:endParaRPr sz="1100"/>
          </a:p>
          <a:p>
            <a:pPr indent="0" lvl="0" marL="0" rtl="0" algn="l">
              <a:spcBef>
                <a:spcPts val="1600"/>
              </a:spcBef>
              <a:spcAft>
                <a:spcPts val="1600"/>
              </a:spcAft>
              <a:buNone/>
            </a:pPr>
            <a:r>
              <a:rPr lang="fr" sz="1100"/>
              <a:t>Cela consiste à </a:t>
            </a:r>
            <a:r>
              <a:rPr lang="fr" sz="1100"/>
              <a:t>regrouper</a:t>
            </a:r>
            <a:r>
              <a:rPr lang="fr" sz="1100"/>
              <a:t> les différents descripteurs, et </a:t>
            </a:r>
            <a:r>
              <a:rPr lang="fr" sz="1100"/>
              <a:t>repérer</a:t>
            </a:r>
            <a:r>
              <a:rPr lang="fr" sz="1100"/>
              <a:t> des gaussiennes pour ce faire.</a:t>
            </a:r>
            <a:endParaRPr sz="1100"/>
          </a:p>
        </p:txBody>
      </p:sp>
      <p:sp>
        <p:nvSpPr>
          <p:cNvPr id="348" name="Google Shape;348;p21"/>
          <p:cNvSpPr/>
          <p:nvPr/>
        </p:nvSpPr>
        <p:spPr>
          <a:xfrm>
            <a:off x="6283300" y="2631425"/>
            <a:ext cx="1651800" cy="10785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427575" y="277570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6543075" y="28117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6464625" y="289840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7462800" y="284160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7578300" y="29344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7401600" y="29431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7517100" y="30658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7665150" y="30658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7369050" y="30658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7517100" y="31972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6464625" y="326945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6427575" y="342185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543075" y="3421850"/>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6580125" y="3319925"/>
            <a:ext cx="115500" cy="122700"/>
          </a:xfrm>
          <a:prstGeom prst="mathMultiply">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6382713" y="2695175"/>
            <a:ext cx="336000" cy="35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7349100" y="2775700"/>
            <a:ext cx="451500" cy="616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6359475" y="3211025"/>
            <a:ext cx="382500" cy="3936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21"/>
          <p:cNvCxnSpPr>
            <a:endCxn id="363" idx="1"/>
          </p:cNvCxnSpPr>
          <p:nvPr/>
        </p:nvCxnSpPr>
        <p:spPr>
          <a:xfrm>
            <a:off x="5886519" y="2178481"/>
            <a:ext cx="545400" cy="5688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1"/>
          <p:cNvCxnSpPr>
            <a:endCxn id="364" idx="1"/>
          </p:cNvCxnSpPr>
          <p:nvPr/>
        </p:nvCxnSpPr>
        <p:spPr>
          <a:xfrm>
            <a:off x="5951521" y="2106384"/>
            <a:ext cx="1463700" cy="7596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21"/>
          <p:cNvCxnSpPr>
            <a:endCxn id="365" idx="1"/>
          </p:cNvCxnSpPr>
          <p:nvPr/>
        </p:nvCxnSpPr>
        <p:spPr>
          <a:xfrm>
            <a:off x="5792691" y="2193166"/>
            <a:ext cx="622800" cy="10755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21"/>
          <p:cNvSpPr txBox="1"/>
          <p:nvPr/>
        </p:nvSpPr>
        <p:spPr>
          <a:xfrm>
            <a:off x="4787325" y="1559225"/>
            <a:ext cx="1931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t>Différentes gaussiennes permettent de grouper les descripteurs</a:t>
            </a:r>
            <a:endParaRPr sz="1100"/>
          </a:p>
        </p:txBody>
      </p:sp>
      <p:sp>
        <p:nvSpPr>
          <p:cNvPr id="370" name="Google Shape;370;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pic>
        <p:nvPicPr>
          <p:cNvPr id="371" name="Google Shape;371;p21"/>
          <p:cNvPicPr preferRelativeResize="0"/>
          <p:nvPr/>
        </p:nvPicPr>
        <p:blipFill>
          <a:blip r:embed="rId3">
            <a:alphaModFix/>
          </a:blip>
          <a:stretch>
            <a:fillRect/>
          </a:stretch>
        </p:blipFill>
        <p:spPr>
          <a:xfrm>
            <a:off x="3598600" y="3268675"/>
            <a:ext cx="2328050" cy="174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